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810092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CE6EE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810092"/>
              </a:solidFill>
              <a:prstDash val="solid"/>
              <a:round/>
            </a:ln>
          </a:top>
          <a:bottom>
            <a:ln w="25400" cap="flat">
              <a:solidFill>
                <a:srgbClr val="81009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9292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10092"/>
              </a:solidFill>
              <a:prstDash val="solid"/>
              <a:round/>
            </a:ln>
          </a:top>
          <a:bottom>
            <a:ln w="25400" cap="flat">
              <a:solidFill>
                <a:srgbClr val="81009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Graphik Semibold"/>
          <a:ea typeface="Graphik Semibold"/>
          <a:cs typeface="Graphik Semibold"/>
        </a:font>
        <a:srgbClr val="8100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D7CADB"/>
          </a:solidFill>
        </a:fill>
      </a:tcStyle>
    </a:wholeTbl>
    <a:band2H>
      <a:tcTxStyle b="def" i="def"/>
      <a:tcStyle>
        <a:tcBdr/>
        <a:fill>
          <a:solidFill>
            <a:srgbClr val="ECE6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810092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38100" cap="flat">
              <a:solidFill>
                <a:srgbClr val="929292"/>
              </a:solidFill>
              <a:prstDash val="solid"/>
              <a:round/>
            </a:ln>
          </a:top>
          <a:bottom>
            <a:ln w="127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810092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929292"/>
      </a:tcTxStyle>
      <a:tcStyle>
        <a:tcBdr>
          <a:left>
            <a:ln w="12700" cap="flat">
              <a:solidFill>
                <a:srgbClr val="929292"/>
              </a:solidFill>
              <a:prstDash val="solid"/>
              <a:round/>
            </a:ln>
          </a:left>
          <a:right>
            <a:ln w="12700" cap="flat">
              <a:solidFill>
                <a:srgbClr val="929292"/>
              </a:solidFill>
              <a:prstDash val="solid"/>
              <a:round/>
            </a:ln>
          </a:right>
          <a:top>
            <a:ln w="12700" cap="flat">
              <a:solidFill>
                <a:srgbClr val="929292"/>
              </a:solidFill>
              <a:prstDash val="solid"/>
              <a:round/>
            </a:ln>
          </a:top>
          <a:bottom>
            <a:ln w="38100" cap="flat">
              <a:solidFill>
                <a:srgbClr val="929292"/>
              </a:solidFill>
              <a:prstDash val="solid"/>
              <a:round/>
            </a:ln>
          </a:bottom>
          <a:insideH>
            <a:ln w="12700" cap="flat">
              <a:solidFill>
                <a:srgbClr val="929292"/>
              </a:solidFill>
              <a:prstDash val="solid"/>
              <a:round/>
            </a:ln>
          </a:insideH>
          <a:insideV>
            <a:ln w="12700" cap="flat">
              <a:solidFill>
                <a:srgbClr val="929292"/>
              </a:solidFill>
              <a:prstDash val="solid"/>
              <a:round/>
            </a:ln>
          </a:insideV>
        </a:tcBdr>
        <a:fill>
          <a:solidFill>
            <a:srgbClr val="8100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gif>
</file>

<file path=ppt/media/image1.png>
</file>

<file path=ppt/media/image2.gif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7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70000" y="12160429"/>
            <a:ext cx="21844000" cy="694057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9662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5250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0838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6426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70000" y="6984999"/>
            <a:ext cx="21844000" cy="2512354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977623" y="13081001"/>
            <a:ext cx="416053" cy="4671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xfrm>
            <a:off x="11977623" y="13081001"/>
            <a:ext cx="416053" cy="4671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11977623" y="13081001"/>
            <a:ext cx="416053" cy="4671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1270000" y="11155085"/>
            <a:ext cx="21844000" cy="832614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0710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6298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1886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747433" indent="-512233" algn="ctr" defTabSz="825500">
              <a:spcBef>
                <a:spcPts val="0"/>
              </a:spcBef>
              <a:buClrTx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270000" y="4659369"/>
            <a:ext cx="21844000" cy="4394202"/>
          </a:xfrm>
          <a:prstGeom prst="rect">
            <a:avLst/>
          </a:prstGeom>
        </p:spPr>
        <p:txBody>
          <a:bodyPr anchor="ctr"/>
          <a:lstStyle/>
          <a:p>
            <a:pPr lvl="4" marL="0" indent="1947672" algn="ctr" defTabSz="1731263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42" sz="5964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pPr>
            <a:r>
              <a:t>“Notable Quote”
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Northern Lights display over a snowy landscape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Colourful clouds against a starry night sky"/>
          <p:cNvSpPr/>
          <p:nvPr>
            <p:ph type="pic" sz="half" idx="22"/>
          </p:nvPr>
        </p:nvSpPr>
        <p:spPr>
          <a:xfrm>
            <a:off x="12192000" y="-641352"/>
            <a:ext cx="12192000" cy="8128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Northern Lights display over a snowy mountain landscape"/>
          <p:cNvSpPr/>
          <p:nvPr>
            <p:ph type="pic" idx="23"/>
          </p:nvPr>
        </p:nvSpPr>
        <p:spPr>
          <a:xfrm>
            <a:off x="-2" y="-2258501"/>
            <a:ext cx="12166602" cy="182330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Northern Lights display over a snowy landscap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5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51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Northern Lights display in a dark night sky over mountains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270000" y="12166600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9662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5250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0838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642658" indent="-407458" algn="ctr" defTabSz="825500">
              <a:spcBef>
                <a:spcPts val="0"/>
              </a:spcBef>
              <a:buClrTx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11977623" y="13081001"/>
            <a:ext cx="416053" cy="4671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lourful clouds against a starry night sky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1977623" y="13081001"/>
            <a:ext cx="416053" cy="4671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11977623" y="13081001"/>
            <a:ext cx="416053" cy="4671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Northern Lights display over a snowy mountain landscape"/>
          <p:cNvSpPr/>
          <p:nvPr>
            <p:ph type="pic" idx="21"/>
          </p:nvPr>
        </p:nvSpPr>
        <p:spPr>
          <a:xfrm>
            <a:off x="12204700" y="-2277534"/>
            <a:ext cx="12192000" cy="1827106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1977623" y="13081001"/>
            <a:ext cx="416053" cy="4671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1977623" y="13081001"/>
            <a:ext cx="416053" cy="4671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1977623" y="13081001"/>
            <a:ext cx="416053" cy="4671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11874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7462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3050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863850" indent="-628650" algn="ctr" defTabSz="825500">
              <a:spcBef>
                <a:spcPts val="0"/>
              </a:spcBef>
              <a:buClrTx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1977623" y="13081001"/>
            <a:ext cx="416053" cy="4671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ct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1pPr>
      <a:lvl2pPr marL="0" marR="0" indent="457200" algn="ct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2pPr>
      <a:lvl3pPr marL="0" marR="0" indent="914400" algn="ct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3pPr>
      <a:lvl4pPr marL="0" marR="0" indent="1371600" algn="ct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4pPr>
      <a:lvl5pPr marL="0" marR="0" indent="1828800" algn="ct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5pPr>
      <a:lvl6pPr marL="0" marR="0" indent="2286000" algn="ct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6pPr>
      <a:lvl7pPr marL="0" marR="0" indent="2743200" algn="ct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7pPr>
      <a:lvl8pPr marL="0" marR="0" indent="3200400" algn="ct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8pPr>
      <a:lvl9pPr marL="0" marR="0" indent="3657600" algn="ct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Graphik Semibold"/>
          <a:ea typeface="Graphik Semibold"/>
          <a:cs typeface="Graphik Semibold"/>
          <a:sym typeface="Graphik Semibold"/>
        </a:defRPr>
      </a:lvl9pPr>
    </p:titleStyle>
    <p:bodyStyle>
      <a:lvl1pPr marL="558800" marR="0" indent="-558800" algn="l" defTabSz="243840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3.png"/><Relationship Id="rId3" Type="http://schemas.openxmlformats.org/officeDocument/2006/relationships/image" Target="../media/image1.gif"/><Relationship Id="rId4" Type="http://schemas.openxmlformats.org/officeDocument/2006/relationships/image" Target="../media/image2.g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Masters thesis topic"/>
          <p:cNvSpPr txBox="1"/>
          <p:nvPr>
            <p:ph type="title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>
              <a:defRPr spc="-400"/>
            </a:lvl1pPr>
          </a:lstStyle>
          <a:p>
            <a:pPr/>
            <a:r>
              <a:t>Masters thesis topic</a:t>
            </a:r>
          </a:p>
        </p:txBody>
      </p:sp>
      <p:sp>
        <p:nvSpPr>
          <p:cNvPr id="162" name="15/03/2022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15/03/2022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tructure"/>
          <p:cNvSpPr txBox="1"/>
          <p:nvPr>
            <p:ph type="title"/>
          </p:nvPr>
        </p:nvSpPr>
        <p:spPr>
          <a:xfrm>
            <a:off x="1270000" y="812799"/>
            <a:ext cx="21844000" cy="1557439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Structure</a:t>
            </a:r>
          </a:p>
        </p:txBody>
      </p:sp>
      <p:sp>
        <p:nvSpPr>
          <p:cNvPr id="165" name="Introduction…"/>
          <p:cNvSpPr txBox="1"/>
          <p:nvPr>
            <p:ph type="body" idx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</p:spPr>
        <p:txBody>
          <a:bodyPr/>
          <a:lstStyle/>
          <a:p>
            <a:pPr marL="558800" indent="-558800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6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Introduction</a:t>
            </a:r>
          </a:p>
          <a:p>
            <a:pPr marL="558800" indent="-558800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6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The problem </a:t>
            </a:r>
          </a:p>
          <a:p>
            <a:pPr marL="558800" indent="-558800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6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Identify the cause</a:t>
            </a:r>
          </a:p>
          <a:p>
            <a:pPr marL="558800" indent="-558800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6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Collinearity</a:t>
            </a:r>
          </a:p>
          <a:p>
            <a:pPr marL="558800" indent="-558800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6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Classification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Introduction"/>
          <p:cNvSpPr txBox="1"/>
          <p:nvPr>
            <p:ph type="title"/>
          </p:nvPr>
        </p:nvSpPr>
        <p:spPr>
          <a:xfrm>
            <a:off x="1270000" y="812799"/>
            <a:ext cx="21844000" cy="1557439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Introduction</a:t>
            </a:r>
          </a:p>
        </p:txBody>
      </p:sp>
      <p:sp>
        <p:nvSpPr>
          <p:cNvPr id="168" name="Overview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</a:t>
            </a:r>
          </a:p>
        </p:txBody>
      </p:sp>
      <p:sp>
        <p:nvSpPr>
          <p:cNvPr id="169" name="Slide bullet text"/>
          <p:cNvSpPr txBox="1"/>
          <p:nvPr>
            <p:ph type="body" idx="21"/>
          </p:nvPr>
        </p:nvSpPr>
        <p:spPr>
          <a:xfrm>
            <a:off x="2019390" y="4271367"/>
            <a:ext cx="9352800" cy="8432801"/>
          </a:xfrm>
          <a:prstGeom prst="rect">
            <a:avLst/>
          </a:prstGeom>
          <a:ln w="50800">
            <a:solidFill>
              <a:srgbClr val="FFFFFF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defRPr sz="5800">
                <a:solidFill>
                  <a:srgbClr val="FEFFFE"/>
                </a:solidFill>
                <a:latin typeface="Cambria Math"/>
                <a:ea typeface="Cambria Math"/>
                <a:cs typeface="Cambria Math"/>
                <a:sym typeface="Cambria Math"/>
              </a:defRPr>
            </a:pPr>
            <a14:m>
              <m:oMathPara>
                <m:oMathParaPr>
                  <m:jc m:val="left"/>
                </m:oMathParaPr>
                <m:oMath>
                  <m:sSub>
                    <m:e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</m:e>
                    <m:sub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α</m:t>
                      </m:r>
                    </m:sub>
                  </m:sSub>
                  <m: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+</m:t>
                  </m:r>
                  <m:sSub>
                    <m:e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</m:e>
                    <m:sub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sub>
                  </m:sSub>
                  <m: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</m:e>
                    <m:sub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B</m:t>
                      </m:r>
                    </m:sub>
                  </m:sSub>
                  <m: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+</m:t>
                  </m:r>
                  <m:sSub>
                    <m:e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</m:e>
                    <m:sub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κ</m:t>
                      </m:r>
                    </m:sub>
                  </m:sSub>
                </m:oMath>
              </m:oMathPara>
            </a14:m>
          </a:p>
          <a:p>
            <a:pPr marL="0" indent="0">
              <a:buSzTx/>
              <a:buNone/>
            </a:pPr>
          </a:p>
          <a:p>
            <a:pPr>
              <a:defRPr sz="5800">
                <a:solidFill>
                  <a:srgbClr val="FEFFFE"/>
                </a:solidFill>
                <a:latin typeface="Cambria Math"/>
                <a:ea typeface="Cambria Math"/>
                <a:cs typeface="Cambria Math"/>
                <a:sym typeface="Cambria Math"/>
              </a:defRPr>
            </a:pPr>
            <a14:m>
              <m:oMathPara>
                <m:oMathParaPr>
                  <m:jc m:val="left"/>
                </m:oMathParaPr>
                <m:oMath>
                  <m:sSub>
                    <m:e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</m:e>
                    <m:sub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κ</m:t>
                      </m:r>
                    </m:sub>
                  </m:sSub>
                  <m: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</m:den>
                  </m:f>
                  <m:sSub>
                    <m:e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∫</m:t>
                      </m:r>
                    </m:e>
                    <m:sub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sub>
                  </m:sSub>
                  <m:r>
                    <m:rPr>
                      <m:sty m:val="b"/>
                    </m:rP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q</m:t>
                  </m:r>
                  <m: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.</m:t>
                  </m:r>
                  <m:r>
                    <m:rPr>
                      <m:sty m:val="p"/>
                    </m:rP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m:rPr>
                      <m:sty m:val="b"/>
                    </m:rP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2</m:t>
                  </m:r>
                  <m:f>
                    <m:fPr>
                      <m:ctrlP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1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κ</m:t>
                      </m:r>
                    </m:num>
                    <m:den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den>
                  </m:f>
                  <m:f>
                    <m:fPr>
                      <m:ctrlP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num>
                    <m:den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∂</m:t>
                      </m:r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den>
                  </m:f>
                </m:oMath>
              </m:oMathPara>
            </a14:m>
          </a:p>
          <a:p>
            <a:pPr/>
          </a:p>
          <a:p>
            <a:pPr>
              <a:defRPr sz="5800">
                <a:solidFill>
                  <a:srgbClr val="FEFFFE"/>
                </a:solidFill>
                <a:latin typeface="Cambria Math"/>
                <a:ea typeface="Cambria Math"/>
                <a:cs typeface="Cambria Math"/>
                <a:sym typeface="Cambria Math"/>
              </a:defRPr>
            </a:pPr>
            <a14:m>
              <m:oMathPara>
                <m:oMathParaPr>
                  <m:jc m:val="left"/>
                </m:oMathParaPr>
                <m:oMath>
                  <m:f>
                    <m:fPr>
                      <m:ctrlP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</m:den>
                  </m:f>
                  <m:sSub>
                    <m:e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∫</m:t>
                      </m:r>
                    </m:e>
                    <m:sub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sub>
                  </m:sSub>
                  <m:r>
                    <m:rPr>
                      <m:sty m:val="b"/>
                    </m:rP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q</m:t>
                  </m:r>
                  <m: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⋅</m:t>
                  </m:r>
                  <m:r>
                    <m:rPr>
                      <m:sty m:val="p"/>
                    </m:rP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m:rPr>
                      <m:sty m:val="b"/>
                    </m:rP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6100" i="1">
                      <a:solidFill>
                        <a:srgbClr val="FEFFF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3</m:t>
                      </m:r>
                    </m:num>
                    <m:den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den>
                  </m:f>
                  <m:f>
                    <m:fPr>
                      <m:ctrlP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100" i="1">
                          <a:solidFill>
                            <a:srgbClr val="FEFFFE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</m:num>
                    <m:den>
                      <m:sSub>
                        <m:e>
                          <m:r>
                            <a:rPr xmlns:a="http://schemas.openxmlformats.org/drawingml/2006/main" sz="6100" i="1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τ</m:t>
                          </m:r>
                        </m:e>
                        <m:sub>
                          <m:r>
                            <a:rPr xmlns:a="http://schemas.openxmlformats.org/drawingml/2006/main" sz="6100" i="1">
                              <a:solidFill>
                                <a:srgbClr val="00FF00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sub>
                      </m:sSub>
                    </m:den>
                  </m:f>
                </m:oMath>
              </m:oMathPara>
            </a14:m>
          </a:p>
        </p:txBody>
      </p:sp>
      <p:grpSp>
        <p:nvGrpSpPr>
          <p:cNvPr id="198" name="Group"/>
          <p:cNvGrpSpPr/>
          <p:nvPr/>
        </p:nvGrpSpPr>
        <p:grpSpPr>
          <a:xfrm>
            <a:off x="11672675" y="3468919"/>
            <a:ext cx="11186611" cy="8291793"/>
            <a:chOff x="0" y="0"/>
            <a:chExt cx="11186610" cy="8291791"/>
          </a:xfrm>
        </p:grpSpPr>
        <p:grpSp>
          <p:nvGrpSpPr>
            <p:cNvPr id="196" name="Group"/>
            <p:cNvGrpSpPr/>
            <p:nvPr/>
          </p:nvGrpSpPr>
          <p:grpSpPr>
            <a:xfrm>
              <a:off x="-1" y="-1"/>
              <a:ext cx="11186611" cy="8291793"/>
              <a:chOff x="0" y="0"/>
              <a:chExt cx="11186610" cy="8291791"/>
            </a:xfrm>
          </p:grpSpPr>
          <p:sp>
            <p:nvSpPr>
              <p:cNvPr id="170" name="Rectangle"/>
              <p:cNvSpPr/>
              <p:nvPr/>
            </p:nvSpPr>
            <p:spPr>
              <a:xfrm>
                <a:off x="2651301" y="3271602"/>
                <a:ext cx="2010090" cy="3327308"/>
              </a:xfrm>
              <a:prstGeom prst="rect">
                <a:avLst/>
              </a:prstGeom>
              <a:gradFill flip="none" rotWithShape="1">
                <a:gsLst>
                  <a:gs pos="0">
                    <a:srgbClr val="FBE231"/>
                  </a:gs>
                  <a:gs pos="100000">
                    <a:srgbClr val="FF4C00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</a:p>
            </p:txBody>
          </p:sp>
          <p:sp>
            <p:nvSpPr>
              <p:cNvPr id="171" name="Rectangle"/>
              <p:cNvSpPr/>
              <p:nvPr/>
            </p:nvSpPr>
            <p:spPr>
              <a:xfrm>
                <a:off x="7601300" y="-1"/>
                <a:ext cx="1880376" cy="2884620"/>
              </a:xfrm>
              <a:prstGeom prst="rect">
                <a:avLst/>
              </a:prstGeom>
              <a:gradFill flip="none" rotWithShape="1">
                <a:gsLst>
                  <a:gs pos="0">
                    <a:srgbClr val="01FFE1"/>
                  </a:gs>
                  <a:gs pos="100000">
                    <a:srgbClr val="0677BA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</a:p>
            </p:txBody>
          </p:sp>
          <p:sp>
            <p:nvSpPr>
              <p:cNvPr id="172" name="Rectangle"/>
              <p:cNvSpPr/>
              <p:nvPr/>
            </p:nvSpPr>
            <p:spPr>
              <a:xfrm>
                <a:off x="6444236" y="3271602"/>
                <a:ext cx="2010089" cy="5020190"/>
              </a:xfrm>
              <a:prstGeom prst="rect">
                <a:avLst/>
              </a:prstGeom>
              <a:gradFill flip="none" rotWithShape="1">
                <a:gsLst>
                  <a:gs pos="0">
                    <a:srgbClr val="929292"/>
                  </a:gs>
                  <a:gs pos="100000">
                    <a:srgbClr val="D5D5D5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</a:p>
            </p:txBody>
          </p:sp>
          <p:sp>
            <p:nvSpPr>
              <p:cNvPr id="173" name="Line"/>
              <p:cNvSpPr/>
              <p:nvPr/>
            </p:nvSpPr>
            <p:spPr>
              <a:xfrm>
                <a:off x="614497" y="1660618"/>
                <a:ext cx="7531562" cy="1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929292"/>
                    </a:solidFill>
                  </a:defRPr>
                </a:pPr>
              </a:p>
            </p:txBody>
          </p:sp>
          <p:sp>
            <p:nvSpPr>
              <p:cNvPr id="174" name="Circle"/>
              <p:cNvSpPr/>
              <p:nvPr/>
            </p:nvSpPr>
            <p:spPr>
              <a:xfrm>
                <a:off x="403131" y="1396573"/>
                <a:ext cx="463739" cy="465097"/>
              </a:xfrm>
              <a:prstGeom prst="ellipse">
                <a:avLst/>
              </a:prstGeom>
              <a:solidFill>
                <a:srgbClr val="D5D5D5"/>
              </a:solidFill>
              <a:ln w="3175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</a:p>
            </p:txBody>
          </p:sp>
          <p:sp>
            <p:nvSpPr>
              <p:cNvPr id="175" name="n"/>
              <p:cNvSpPr txBox="1"/>
              <p:nvPr/>
            </p:nvSpPr>
            <p:spPr>
              <a:xfrm>
                <a:off x="486714" y="1358304"/>
                <a:ext cx="296571" cy="4922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000000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lvl1pPr>
              </a:lstStyle>
              <a:p>
                <a:pPr/>
                <a:r>
                  <a:t>n</a:t>
                </a:r>
              </a:p>
            </p:txBody>
          </p:sp>
          <p:grpSp>
            <p:nvGrpSpPr>
              <p:cNvPr id="179" name="Group"/>
              <p:cNvGrpSpPr/>
              <p:nvPr/>
            </p:nvGrpSpPr>
            <p:grpSpPr>
              <a:xfrm>
                <a:off x="403131" y="3692660"/>
                <a:ext cx="2888895" cy="480202"/>
                <a:chOff x="0" y="-1"/>
                <a:chExt cx="2888894" cy="480201"/>
              </a:xfrm>
            </p:grpSpPr>
            <p:sp>
              <p:nvSpPr>
                <p:cNvPr id="176" name="Line"/>
                <p:cNvSpPr/>
                <p:nvPr/>
              </p:nvSpPr>
              <p:spPr>
                <a:xfrm>
                  <a:off x="376796" y="247651"/>
                  <a:ext cx="2512099" cy="1"/>
                </a:xfrm>
                <a:prstGeom prst="line">
                  <a:avLst/>
                </a:prstGeom>
                <a:noFill/>
                <a:ln w="25400" cap="flat">
                  <a:solidFill>
                    <a:srgbClr val="FFFFFF"/>
                  </a:solidFill>
                  <a:prstDash val="solid"/>
                  <a:miter lim="400000"/>
                  <a:tailEnd type="triangle" w="med" len="med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>
                    <a:defRPr>
                      <a:solidFill>
                        <a:srgbClr val="929292"/>
                      </a:solidFill>
                    </a:defRPr>
                  </a:pPr>
                </a:p>
              </p:txBody>
            </p:sp>
            <p:sp>
              <p:nvSpPr>
                <p:cNvPr id="177" name="Circle"/>
                <p:cNvSpPr/>
                <p:nvPr/>
              </p:nvSpPr>
              <p:spPr>
                <a:xfrm>
                  <a:off x="0" y="15102"/>
                  <a:ext cx="463739" cy="465099"/>
                </a:xfrm>
                <a:prstGeom prst="ellipse">
                  <a:avLst/>
                </a:prstGeom>
                <a:solidFill>
                  <a:srgbClr val="D5D5D5"/>
                </a:solidFill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defTabSz="457200">
                    <a:defRPr sz="3200">
                      <a:solidFill>
                        <a:srgbClr val="000000"/>
                      </a:solidFill>
                      <a:latin typeface="Graphik Medium"/>
                      <a:ea typeface="Graphik Medium"/>
                      <a:cs typeface="Graphik Medium"/>
                      <a:sym typeface="Graphik Medium"/>
                    </a:defRPr>
                  </a:pPr>
                </a:p>
              </p:txBody>
            </p:sp>
            <p:sp>
              <p:nvSpPr>
                <p:cNvPr id="178" name="α"/>
                <p:cNvSpPr txBox="1"/>
                <p:nvPr/>
              </p:nvSpPr>
              <p:spPr>
                <a:xfrm>
                  <a:off x="81626" y="-2"/>
                  <a:ext cx="300485" cy="4699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rgbClr val="000000"/>
                      </a:solidFill>
                      <a:latin typeface="Graphik"/>
                      <a:ea typeface="Graphik"/>
                      <a:cs typeface="Graphik"/>
                      <a:sym typeface="Graphik"/>
                    </a:defRPr>
                  </a:lvl1pPr>
                </a:lstStyle>
                <a:p>
                  <a:pPr/>
                  <a:r>
                    <a:t>α</a:t>
                  </a:r>
                </a:p>
              </p:txBody>
            </p:sp>
          </p:grpSp>
          <p:grpSp>
            <p:nvGrpSpPr>
              <p:cNvPr id="183" name="Group"/>
              <p:cNvGrpSpPr/>
              <p:nvPr/>
            </p:nvGrpSpPr>
            <p:grpSpPr>
              <a:xfrm>
                <a:off x="0" y="5467618"/>
                <a:ext cx="3292026" cy="1016002"/>
                <a:chOff x="0" y="0"/>
                <a:chExt cx="3292025" cy="1016000"/>
              </a:xfrm>
            </p:grpSpPr>
            <p:sp>
              <p:nvSpPr>
                <p:cNvPr id="180" name="Line"/>
                <p:cNvSpPr/>
                <p:nvPr/>
              </p:nvSpPr>
              <p:spPr>
                <a:xfrm>
                  <a:off x="779927" y="508000"/>
                  <a:ext cx="2512099" cy="1"/>
                </a:xfrm>
                <a:prstGeom prst="line">
                  <a:avLst/>
                </a:prstGeom>
                <a:noFill/>
                <a:ln w="25400" cap="flat">
                  <a:solidFill>
                    <a:srgbClr val="FFFFFF"/>
                  </a:solidFill>
                  <a:prstDash val="solid"/>
                  <a:miter lim="400000"/>
                  <a:tailEnd type="triangle" w="med" len="med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>
                    <a:defRPr>
                      <a:solidFill>
                        <a:srgbClr val="929292"/>
                      </a:solidFill>
                    </a:defRPr>
                  </a:pPr>
                </a:p>
              </p:txBody>
            </p:sp>
            <p:sp>
              <p:nvSpPr>
                <p:cNvPr id="181" name="Rectangle"/>
                <p:cNvSpPr/>
                <p:nvPr/>
              </p:nvSpPr>
              <p:spPr>
                <a:xfrm>
                  <a:off x="-1" y="0"/>
                  <a:ext cx="1270001" cy="1016001"/>
                </a:xfrm>
                <a:prstGeom prst="rect">
                  <a:avLst/>
                </a:prstGeom>
                <a:solidFill>
                  <a:schemeClr val="accent5"/>
                </a:solidFill>
                <a:ln w="2540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defTabSz="457200">
                    <a:defRPr sz="3200">
                      <a:solidFill>
                        <a:srgbClr val="000000"/>
                      </a:solidFill>
                      <a:latin typeface="Graphik Medium"/>
                      <a:ea typeface="Graphik Medium"/>
                      <a:cs typeface="Graphik Medium"/>
                      <a:sym typeface="Graphik Medium"/>
                    </a:defRPr>
                  </a:pPr>
                </a:p>
              </p:txBody>
            </p:sp>
            <p:sp>
              <p:nvSpPr>
                <p:cNvPr id="182" name="Ext.…"/>
                <p:cNvSpPr txBox="1"/>
                <p:nvPr/>
              </p:nvSpPr>
              <p:spPr>
                <a:xfrm>
                  <a:off x="128422" y="65023"/>
                  <a:ext cx="1013156" cy="88595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/>
                <a:p>
                  <a:pPr algn="l">
                    <a:defRPr>
                      <a:solidFill>
                        <a:srgbClr val="000000"/>
                      </a:solidFill>
                      <a:latin typeface="Graphik"/>
                      <a:ea typeface="Graphik"/>
                      <a:cs typeface="Graphik"/>
                      <a:sym typeface="Graphik"/>
                    </a:defRPr>
                  </a:pPr>
                  <a:r>
                    <a:t>Ext.</a:t>
                  </a:r>
                </a:p>
                <a:p>
                  <a:pPr algn="l">
                    <a:defRPr>
                      <a:solidFill>
                        <a:srgbClr val="000000"/>
                      </a:solidFill>
                      <a:latin typeface="Graphik"/>
                      <a:ea typeface="Graphik"/>
                      <a:cs typeface="Graphik"/>
                      <a:sym typeface="Graphik"/>
                    </a:defRPr>
                  </a:pPr>
                  <a:r>
                    <a:t>power</a:t>
                  </a:r>
                </a:p>
              </p:txBody>
            </p:sp>
          </p:grpSp>
          <p:sp>
            <p:nvSpPr>
              <p:cNvPr id="184" name="Core…"/>
              <p:cNvSpPr txBox="1"/>
              <p:nvPr/>
            </p:nvSpPr>
            <p:spPr>
              <a:xfrm>
                <a:off x="3038668" y="4295429"/>
                <a:ext cx="1235355" cy="12796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 algn="l">
                  <a:defRPr>
                    <a:solidFill>
                      <a:srgbClr val="000000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pPr>
                <a:r>
                  <a:t>Core</a:t>
                </a:r>
              </a:p>
              <a:p>
                <a:pPr algn="l">
                  <a:defRPr>
                    <a:solidFill>
                      <a:srgbClr val="000000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pPr>
                <a:r>
                  <a:t>Plasma </a:t>
                </a:r>
              </a:p>
              <a:p>
                <a:pPr algn="l">
                  <a:defRPr>
                    <a:solidFill>
                      <a:srgbClr val="000000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pPr>
                <a:r>
                  <a:t>Heating</a:t>
                </a:r>
              </a:p>
            </p:txBody>
          </p:sp>
          <p:sp>
            <p:nvSpPr>
              <p:cNvPr id="185" name="Line"/>
              <p:cNvSpPr/>
              <p:nvPr/>
            </p:nvSpPr>
            <p:spPr>
              <a:xfrm>
                <a:off x="4026252" y="5975617"/>
                <a:ext cx="3134103" cy="3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929292"/>
                    </a:solidFill>
                  </a:defRPr>
                </a:pPr>
              </a:p>
            </p:txBody>
          </p:sp>
          <p:sp>
            <p:nvSpPr>
              <p:cNvPr id="186" name="First…"/>
              <p:cNvSpPr txBox="1"/>
              <p:nvPr/>
            </p:nvSpPr>
            <p:spPr>
              <a:xfrm>
                <a:off x="7087785" y="4492279"/>
                <a:ext cx="722987" cy="8859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 algn="l">
                  <a:defRPr>
                    <a:solidFill>
                      <a:srgbClr val="000000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pPr>
                <a:r>
                  <a:t>First</a:t>
                </a:r>
              </a:p>
              <a:p>
                <a:pPr algn="l">
                  <a:defRPr>
                    <a:solidFill>
                      <a:srgbClr val="000000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pPr>
                <a:r>
                  <a:t>Wall</a:t>
                </a:r>
              </a:p>
            </p:txBody>
          </p:sp>
          <p:sp>
            <p:nvSpPr>
              <p:cNvPr id="187" name="Blanket"/>
              <p:cNvSpPr txBox="1"/>
              <p:nvPr/>
            </p:nvSpPr>
            <p:spPr>
              <a:xfrm>
                <a:off x="7960844" y="358218"/>
                <a:ext cx="1161289" cy="4922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 algn="l">
                  <a:defRPr>
                    <a:solidFill>
                      <a:srgbClr val="000000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lvl1pPr>
              </a:lstStyle>
              <a:p>
                <a:pPr/>
                <a:r>
                  <a:t>Blanket</a:t>
                </a:r>
              </a:p>
            </p:txBody>
          </p:sp>
          <p:sp>
            <p:nvSpPr>
              <p:cNvPr id="188" name="Line"/>
              <p:cNvSpPr/>
              <p:nvPr/>
            </p:nvSpPr>
            <p:spPr>
              <a:xfrm>
                <a:off x="8936323" y="1665390"/>
                <a:ext cx="2202328" cy="2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929292"/>
                    </a:solidFill>
                  </a:defRPr>
                </a:pPr>
              </a:p>
            </p:txBody>
          </p:sp>
          <p:sp>
            <p:nvSpPr>
              <p:cNvPr id="189" name="Line"/>
              <p:cNvSpPr/>
              <p:nvPr/>
            </p:nvSpPr>
            <p:spPr>
              <a:xfrm>
                <a:off x="7894585" y="3932760"/>
                <a:ext cx="3292026" cy="2"/>
              </a:xfrm>
              <a:prstGeom prst="lin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45718" tIns="45718" rIns="45718" bIns="45718" numCol="1" anchor="t">
                <a:noAutofit/>
              </a:bodyPr>
              <a:lstStyle/>
              <a:p>
                <a:pPr>
                  <a:defRPr>
                    <a:solidFill>
                      <a:srgbClr val="929292"/>
                    </a:solidFill>
                  </a:defRPr>
                </a:pPr>
              </a:p>
            </p:txBody>
          </p:sp>
          <p:sp>
            <p:nvSpPr>
              <p:cNvPr id="190" name="Steam"/>
              <p:cNvSpPr txBox="1"/>
              <p:nvPr/>
            </p:nvSpPr>
            <p:spPr>
              <a:xfrm>
                <a:off x="9368654" y="3871800"/>
                <a:ext cx="1030225" cy="4922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lvl1pPr>
              </a:lstStyle>
              <a:p>
                <a:pPr/>
                <a:r>
                  <a:t>Steam</a:t>
                </a:r>
              </a:p>
            </p:txBody>
          </p:sp>
          <p:sp>
            <p:nvSpPr>
              <p:cNvPr id="191" name="Steam"/>
              <p:cNvSpPr txBox="1"/>
              <p:nvPr/>
            </p:nvSpPr>
            <p:spPr>
              <a:xfrm>
                <a:off x="9681132" y="1196182"/>
                <a:ext cx="1030225" cy="4922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rgbClr val="FFFFFF"/>
                    </a:solidFill>
                    <a:latin typeface="Graphik"/>
                    <a:ea typeface="Graphik"/>
                    <a:cs typeface="Graphik"/>
                    <a:sym typeface="Graphik"/>
                  </a:defRPr>
                </a:lvl1pPr>
              </a:lstStyle>
              <a:p>
                <a:pPr/>
                <a:r>
                  <a:t>Steam</a:t>
                </a:r>
              </a:p>
            </p:txBody>
          </p:sp>
          <p:grpSp>
            <p:nvGrpSpPr>
              <p:cNvPr id="195" name="Group"/>
              <p:cNvGrpSpPr/>
              <p:nvPr/>
            </p:nvGrpSpPr>
            <p:grpSpPr>
              <a:xfrm>
                <a:off x="403131" y="7778376"/>
                <a:ext cx="6777072" cy="480202"/>
                <a:chOff x="0" y="-1"/>
                <a:chExt cx="6777071" cy="480201"/>
              </a:xfrm>
            </p:grpSpPr>
            <p:sp>
              <p:nvSpPr>
                <p:cNvPr id="192" name="Line"/>
                <p:cNvSpPr/>
                <p:nvPr/>
              </p:nvSpPr>
              <p:spPr>
                <a:xfrm>
                  <a:off x="376796" y="247651"/>
                  <a:ext cx="6400276" cy="1"/>
                </a:xfrm>
                <a:prstGeom prst="line">
                  <a:avLst/>
                </a:prstGeom>
                <a:noFill/>
                <a:ln w="25400" cap="flat">
                  <a:solidFill>
                    <a:srgbClr val="FFFFFF"/>
                  </a:solidFill>
                  <a:prstDash val="solid"/>
                  <a:miter lim="400000"/>
                  <a:tailEnd type="triangle" w="med" len="med"/>
                </a:ln>
                <a:effectLst/>
              </p:spPr>
              <p:txBody>
                <a:bodyPr wrap="square" lIns="45718" tIns="45718" rIns="45718" bIns="45718" numCol="1" anchor="t">
                  <a:noAutofit/>
                </a:bodyPr>
                <a:lstStyle/>
                <a:p>
                  <a:pPr>
                    <a:defRPr>
                      <a:solidFill>
                        <a:srgbClr val="929292"/>
                      </a:solidFill>
                    </a:defRPr>
                  </a:pPr>
                </a:p>
              </p:txBody>
            </p:sp>
            <p:sp>
              <p:nvSpPr>
                <p:cNvPr id="193" name="Circle"/>
                <p:cNvSpPr/>
                <p:nvPr/>
              </p:nvSpPr>
              <p:spPr>
                <a:xfrm>
                  <a:off x="0" y="15102"/>
                  <a:ext cx="463739" cy="465099"/>
                </a:xfrm>
                <a:prstGeom prst="ellipse">
                  <a:avLst/>
                </a:prstGeom>
                <a:solidFill>
                  <a:srgbClr val="D5D5D5"/>
                </a:solidFill>
                <a:ln w="3175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defTabSz="457200">
                    <a:defRPr sz="3200">
                      <a:solidFill>
                        <a:srgbClr val="000000"/>
                      </a:solidFill>
                      <a:latin typeface="Graphik Medium"/>
                      <a:ea typeface="Graphik Medium"/>
                      <a:cs typeface="Graphik Medium"/>
                      <a:sym typeface="Graphik Medium"/>
                    </a:defRPr>
                  </a:pPr>
                </a:p>
              </p:txBody>
            </p:sp>
            <p:sp>
              <p:nvSpPr>
                <p:cNvPr id="194" name="γ"/>
                <p:cNvSpPr txBox="1"/>
                <p:nvPr/>
              </p:nvSpPr>
              <p:spPr>
                <a:xfrm>
                  <a:off x="89961" y="-2"/>
                  <a:ext cx="283816" cy="4699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>
                      <a:solidFill>
                        <a:srgbClr val="000000"/>
                      </a:solidFill>
                      <a:latin typeface="Graphik"/>
                      <a:ea typeface="Graphik"/>
                      <a:cs typeface="Graphik"/>
                      <a:sym typeface="Graphik"/>
                    </a:defRPr>
                  </a:lvl1pPr>
                </a:lstStyle>
                <a:p>
                  <a:pPr/>
                  <a:r>
                    <a:t>γ</a:t>
                  </a:r>
                </a:p>
              </p:txBody>
            </p:sp>
          </p:grpSp>
        </p:grpSp>
        <p:sp>
          <p:nvSpPr>
            <p:cNvPr id="197" name="Line"/>
            <p:cNvSpPr/>
            <p:nvPr/>
          </p:nvSpPr>
          <p:spPr>
            <a:xfrm>
              <a:off x="4026251" y="3932758"/>
              <a:ext cx="3134103" cy="3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929292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he problem"/>
          <p:cNvSpPr txBox="1"/>
          <p:nvPr>
            <p:ph type="title"/>
          </p:nvPr>
        </p:nvSpPr>
        <p:spPr>
          <a:xfrm>
            <a:off x="1270000" y="812799"/>
            <a:ext cx="21844000" cy="1557439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The problem</a:t>
            </a:r>
          </a:p>
        </p:txBody>
      </p:sp>
      <p:sp>
        <p:nvSpPr>
          <p:cNvPr id="201" name="Energy confinement tim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Energy confinement time</a:t>
            </a:r>
          </a:p>
        </p:txBody>
      </p:sp>
      <p:graphicFrame>
        <p:nvGraphicFramePr>
          <p:cNvPr id="202" name="Progression of regression coefficients"/>
          <p:cNvGraphicFramePr/>
          <p:nvPr/>
        </p:nvGraphicFramePr>
        <p:xfrm>
          <a:off x="348945" y="6205458"/>
          <a:ext cx="23686105" cy="5440942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5488588"/>
                <a:gridCol w="1601328"/>
                <a:gridCol w="1528103"/>
                <a:gridCol w="1721608"/>
                <a:gridCol w="1644217"/>
                <a:gridCol w="1620185"/>
                <a:gridCol w="1597040"/>
                <a:gridCol w="1100632"/>
                <a:gridCol w="1549388"/>
                <a:gridCol w="1230802"/>
                <a:gridCol w="2680217"/>
                <a:gridCol w="1923995"/>
              </a:tblGrid>
              <a:tr h="946150">
                <a:tc gridSpan="12">
                  <a:txBody>
                    <a:bodyPr/>
                    <a:lstStyle/>
                    <a:p>
                      <a:pPr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solidFill>
                            <a:srgbClr val="FFFFFF"/>
                          </a:solidFill>
                          <a:latin typeface="Graphik"/>
                          <a:ea typeface="Graphik"/>
                          <a:cs typeface="Graphik"/>
                        </a:rPr>
                        <a:t>Progression of regression coefficients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64211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Database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α0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 αI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 αB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 αP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 αn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 αM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 αR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 αe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 αk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 no_of_points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 ITER_tau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FFFFFF"/>
                      </a:solidFill>
                      <a:miter lim="400000"/>
                    </a:lnT>
                    <a:lnB w="38100">
                      <a:solidFill>
                        <a:srgbClr val="FFFFFF"/>
                      </a:solidFill>
                      <a:miter lim="400000"/>
                    </a:lnB>
                  </a:tcPr>
                </a:tc>
              </a:tr>
              <a:tr h="64211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DB2P8 scrubbed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FFFFFF"/>
                      </a:solidFill>
                      <a:miter lim="400000"/>
                    </a:lnR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0.0913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FFFFFF"/>
                      </a:solidFill>
                      <a:miter lim="400000"/>
                    </a:lnL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0.776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0.323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-0.666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0.437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0.189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2.22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0.578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0.4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1310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7.88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FFFFFF"/>
                      </a:solidFill>
                      <a:miter lim="400000"/>
                    </a:lnT>
                  </a:tcPr>
                </a:tc>
              </a:tr>
              <a:tr h="64211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DB2P8 scrubbed ITER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FFFFFF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0.136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0.963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0.147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-0.664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0.334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1.84</a:t>
                      </a:r>
                    </a:p>
                  </a:txBody>
                  <a:tcPr marL="50800" marR="50800" marT="50800" marB="50800" anchor="ctr" anchorCtr="0" horzOverflow="overflow">
                    <a:gradFill flip="none" rotWithShape="1">
                      <a:gsLst>
                        <a:gs pos="0">
                          <a:srgbClr val="FBE231"/>
                        </a:gs>
                        <a:gs pos="100000">
                          <a:srgbClr val="FF4C00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0.372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732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8.98</a:t>
                      </a:r>
                    </a:p>
                  </a:txBody>
                  <a:tcPr marL="50800" marR="50800" marT="50800" marB="50800" anchor="ctr" anchorCtr="0" horzOverflow="overflow">
                    <a:gradFill flip="none" rotWithShape="1">
                      <a:gsLst>
                        <a:gs pos="0">
                          <a:srgbClr val="22C4F8"/>
                        </a:gs>
                        <a:gs pos="100000">
                          <a:srgbClr val="F20CEF"/>
                        </a:gs>
                      </a:gsLst>
                      <a:lin ang="5400000" scaled="0"/>
                    </a:gradFill>
                  </a:tcPr>
                </a:tc>
              </a:tr>
              <a:tr h="64211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STDDB4V5 scrubbed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FFFFFF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0.115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0.794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0.251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-0.616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0.389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0.0646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1.97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0.712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0.471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3237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5.22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4211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STDDB4V5 scrubbed ITER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FFFFFF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0.157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1.06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-0.0129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-0.615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0.322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0.155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1.59</a:t>
                      </a:r>
                    </a:p>
                  </a:txBody>
                  <a:tcPr marL="50800" marR="50800" marT="50800" marB="50800" anchor="ctr" anchorCtr="0" horzOverflow="overflow">
                    <a:gradFill flip="none" rotWithShape="1">
                      <a:gsLst>
                        <a:gs pos="0">
                          <a:srgbClr val="FBE231"/>
                        </a:gs>
                        <a:gs pos="100000">
                          <a:srgbClr val="FF4C00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0.378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0.725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2275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7.43</a:t>
                      </a:r>
                    </a:p>
                  </a:txBody>
                  <a:tcPr marL="50800" marR="50800" marT="50800" marB="50800" anchor="ctr" anchorCtr="0" horzOverflow="overflow">
                    <a:gradFill flip="none" rotWithShape="1">
                      <a:gsLst>
                        <a:gs pos="0">
                          <a:srgbClr val="22C4F8"/>
                        </a:gs>
                        <a:gs pos="100000">
                          <a:srgbClr val="F20CEF"/>
                        </a:gs>
                      </a:gsLst>
                      <a:lin ang="5400000" scaled="0"/>
                    </a:gradFill>
                  </a:tcPr>
                </a:tc>
              </a:tr>
              <a:tr h="64211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SELDB5 scrubbed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FFFFFF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0.128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1.13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0.0724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-0.683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0.175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0.214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1.45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0.0636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0.28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6250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4.09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4211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SELDB5 scrubbed ITER</a:t>
                      </a:r>
                    </a:p>
                  </a:txBody>
                  <a:tcPr marL="50800" marR="50800" marT="50800" marB="50800" anchor="ctr" anchorCtr="0" horzOverflow="overflow">
                    <a:lnR w="38100">
                      <a:solidFill>
                        <a:srgbClr val="FFFFFF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0.147</a:t>
                      </a:r>
                    </a:p>
                  </a:txBody>
                  <a:tcPr marL="50800" marR="50800" marT="50800" marB="50800" anchor="ctr" anchorCtr="0" horzOverflow="overflow">
                    <a:lnL w="38100">
                      <a:solidFill>
                        <a:srgbClr val="FFFFF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1.38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-0.182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-0.669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0.112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0.303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1.07</a:t>
                      </a:r>
                    </a:p>
                  </a:txBody>
                  <a:tcPr marL="50800" marR="50800" marT="50800" marB="50800" anchor="ctr" anchorCtr="0" horzOverflow="overflow">
                    <a:gradFill flip="none" rotWithShape="1">
                      <a:gsLst>
                        <a:gs pos="0">
                          <a:srgbClr val="FBE231"/>
                        </a:gs>
                        <a:gs pos="100000">
                          <a:srgbClr val="FF4C00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-0.136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0.712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5220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latin typeface="Graphik Semibold"/>
                          <a:ea typeface="Graphik Semibold"/>
                          <a:cs typeface="Graphik Semibold"/>
                          <a:sym typeface="Graphik Semibold"/>
                        </a:rPr>
                        <a:t>4.73</a:t>
                      </a:r>
                    </a:p>
                  </a:txBody>
                  <a:tcPr marL="50800" marR="50800" marT="50800" marB="50800" anchor="ctr" anchorCtr="0" horzOverflow="overflow">
                    <a:gradFill flip="none" rotWithShape="1">
                      <a:gsLst>
                        <a:gs pos="0">
                          <a:srgbClr val="22C4F8"/>
                        </a:gs>
                        <a:gs pos="100000">
                          <a:srgbClr val="F20CEF"/>
                        </a:gs>
                      </a:gsLst>
                      <a:lin ang="5400000" scaled="0"/>
                    </a:gradFill>
                  </a:tcPr>
                </a:tc>
              </a:tr>
            </a:tbl>
          </a:graphicData>
        </a:graphic>
      </p:graphicFrame>
      <p:sp>
        <p:nvSpPr>
          <p:cNvPr id="203" name="Equation"/>
          <p:cNvSpPr txBox="1"/>
          <p:nvPr/>
        </p:nvSpPr>
        <p:spPr>
          <a:xfrm>
            <a:off x="6466356" y="4161073"/>
            <a:ext cx="11454142" cy="102656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τ</m:t>
                      </m:r>
                    </m:e>
                    <m:sub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sub>
                  </m:sSub>
                  <m:r>
                    <a:rPr xmlns:a="http://schemas.openxmlformats.org/drawingml/2006/main" sz="6300" i="1">
                      <a:solidFill>
                        <a:srgbClr val="C826FE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α</m:t>
                      </m:r>
                    </m:e>
                    <m:sub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sub>
                  </m:sSub>
                  <m:sSubSup>
                    <m:e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e>
                    <m:sub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</m:sub>
                    <m:sup>
                      <m:sSub>
                        <m:e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</m:sup>
                  </m:sSubSup>
                  <m:sSubSup>
                    <m:e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B</m:t>
                      </m:r>
                    </m:e>
                    <m:sub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sub>
                    <m:sup>
                      <m:sSub>
                        <m:e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B</m:t>
                          </m:r>
                        </m:sub>
                      </m:sSub>
                    </m:sup>
                  </m:sSubSup>
                  <m:sSubSup>
                    <m:e>
                      <m:bar>
                        <m:barPr>
                          <m:ctrlP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</m:ctrlPr>
                          <m:pos m:val="top"/>
                        </m:barPr>
                        <m:e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bar>
                    </m:e>
                    <m:sub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sub>
                    <m:sup>
                      <m:sSub>
                        <m:e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</m:sSub>
                    </m:sup>
                  </m:sSubSup>
                  <m:sSubSup>
                    <m:e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</m:e>
                    <m:sub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ℓ</m:t>
                      </m:r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sub>
                    <m:sup>
                      <m:sSub>
                        <m:e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</m:sub>
                      </m:sSub>
                    </m:sup>
                  </m:sSubSup>
                  <m:sSubSup>
                    <m:e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e>
                    <m:sub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g</m:t>
                      </m:r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</m:sub>
                    <m:sup>
                      <m:sSub>
                        <m:e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R</m:t>
                          </m:r>
                        </m:sub>
                      </m:sSub>
                    </m:sup>
                  </m:sSubSup>
                  <m:sSubSup>
                    <m:e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κ</m:t>
                      </m:r>
                    </m:e>
                    <m:sub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sub>
                    <m:sup>
                      <m:sSub>
                        <m:e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κ</m:t>
                          </m:r>
                        </m:sub>
                      </m:sSub>
                    </m:sup>
                  </m:sSubSup>
                  <m:sSup>
                    <m:e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ϵ</m:t>
                      </m:r>
                    </m:e>
                    <m:sup>
                      <m:sSub>
                        <m:e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ϵ</m:t>
                          </m:r>
                        </m:sub>
                      </m:sSub>
                    </m:sup>
                  </m:sSup>
                  <m:sSubSup>
                    <m:e>
                      <m: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e>
                    <m:sub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r>
                        <m:rPr>
                          <m:sty m:val="p"/>
                        </m:rPr>
                        <a:rPr xmlns:a="http://schemas.openxmlformats.org/drawingml/2006/main" sz="6300" i="1">
                          <a:solidFill>
                            <a:srgbClr val="C826F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sub>
                    <m:sup>
                      <m:sSub>
                        <m:e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α</m:t>
                          </m:r>
                        </m:e>
                        <m:sub>
                          <m:r>
                            <a:rPr xmlns:a="http://schemas.openxmlformats.org/drawingml/2006/main" sz="6300" i="1">
                              <a:solidFill>
                                <a:srgbClr val="C826FE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</m:sub>
                      </m:sSub>
                    </m:sup>
                  </m:sSubSup>
                </m:oMath>
              </m:oMathPara>
            </a14:m>
            <a:endParaRPr sz="6300">
              <a:solidFill>
                <a:srgbClr val="C926FF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Identify the cause"/>
          <p:cNvSpPr txBox="1"/>
          <p:nvPr>
            <p:ph type="title"/>
          </p:nvPr>
        </p:nvSpPr>
        <p:spPr>
          <a:xfrm>
            <a:off x="1497005" y="236346"/>
            <a:ext cx="21844001" cy="1557437"/>
          </a:xfrm>
          <a:prstGeom prst="rect">
            <a:avLst/>
          </a:prstGeom>
        </p:spPr>
        <p:txBody>
          <a:bodyPr/>
          <a:lstStyle/>
          <a:p>
            <a:pPr/>
            <a:r>
              <a:t>Identify the cause</a:t>
            </a:r>
          </a:p>
        </p:txBody>
      </p:sp>
      <p:graphicFrame>
        <p:nvGraphicFramePr>
          <p:cNvPr id="206" name="Table"/>
          <p:cNvGraphicFramePr/>
          <p:nvPr/>
        </p:nvGraphicFramePr>
        <p:xfrm>
          <a:off x="2787037" y="5112665"/>
          <a:ext cx="4268037" cy="7395068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1063834"/>
                <a:gridCol w="1063834"/>
                <a:gridCol w="1063834"/>
                <a:gridCol w="1063834"/>
              </a:tblGrid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olidFill>
                            <a:srgbClr val="5E5E5E"/>
                          </a:solidFill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olidFill>
                            <a:srgbClr val="5E5E5E"/>
                          </a:solidFill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olidFill>
                            <a:srgbClr val="5E5E5E"/>
                          </a:solidFill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olidFill>
                            <a:srgbClr val="5E5E5E"/>
                          </a:solidFill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5562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7" name="Table"/>
          <p:cNvGraphicFramePr/>
          <p:nvPr/>
        </p:nvGraphicFramePr>
        <p:xfrm>
          <a:off x="10358202" y="9109354"/>
          <a:ext cx="4134308" cy="3360037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1030401"/>
                <a:gridCol w="1030401"/>
                <a:gridCol w="1030401"/>
                <a:gridCol w="1030401"/>
              </a:tblGrid>
              <a:tr h="33473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</a:tr>
              <a:tr h="33473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473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473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473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473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473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473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473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  <a:tr h="334733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8" name="Table"/>
          <p:cNvGraphicFramePr/>
          <p:nvPr/>
        </p:nvGraphicFramePr>
        <p:xfrm>
          <a:off x="17789287" y="8417446"/>
          <a:ext cx="4147008" cy="4052107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1033576"/>
                <a:gridCol w="1033576"/>
                <a:gridCol w="1033576"/>
                <a:gridCol w="1033576"/>
              </a:tblGrid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</a:tr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  <a:tr h="336617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3200">
                          <a:sym typeface="Graphik Semi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</a:p>
                  </a:txBody>
                  <a:tcPr marL="50800" marR="50800" marT="50800" marB="50800" anchor="ctr" anchorCtr="0" horzOverflow="overflow">
                    <a:solidFill>
                      <a:srgbClr val="61D835"/>
                    </a:solidFill>
                  </a:tcPr>
                </a:tc>
              </a:tr>
            </a:tbl>
          </a:graphicData>
        </a:graphic>
      </p:graphicFrame>
      <p:sp>
        <p:nvSpPr>
          <p:cNvPr id="209" name="="/>
          <p:cNvSpPr txBox="1"/>
          <p:nvPr/>
        </p:nvSpPr>
        <p:spPr>
          <a:xfrm>
            <a:off x="8569376" y="10536896"/>
            <a:ext cx="261824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=</a:t>
            </a:r>
          </a:p>
        </p:txBody>
      </p:sp>
      <p:sp>
        <p:nvSpPr>
          <p:cNvPr id="210" name="+"/>
          <p:cNvSpPr txBox="1"/>
          <p:nvPr/>
        </p:nvSpPr>
        <p:spPr>
          <a:xfrm>
            <a:off x="15998302" y="10536896"/>
            <a:ext cx="272493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211" name="B"/>
          <p:cNvSpPr txBox="1"/>
          <p:nvPr/>
        </p:nvSpPr>
        <p:spPr>
          <a:xfrm>
            <a:off x="4762762" y="4653521"/>
            <a:ext cx="303887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212" name="A B"/>
          <p:cNvSpPr txBox="1"/>
          <p:nvPr/>
        </p:nvSpPr>
        <p:spPr>
          <a:xfrm>
            <a:off x="12048884" y="8507228"/>
            <a:ext cx="740243" cy="59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A</a:t>
            </a:r>
            <a14:m>
              <m:oMath>
                <m:r>
                  <a:rPr xmlns:a="http://schemas.openxmlformats.org/drawingml/2006/main" sz="3450" i="1">
                    <a:solidFill>
                      <a:srgbClr val="FEFEFE"/>
                    </a:solidFill>
                    <a:latin typeface="Cambria Math" panose="02040503050406030204" pitchFamily="18" charset="0"/>
                  </a:rPr>
                  <m:t>∩</m:t>
                </m:r>
              </m:oMath>
            </a14:m>
            <a:r>
              <a:t>B</a:t>
            </a:r>
          </a:p>
        </p:txBody>
      </p:sp>
      <p:grpSp>
        <p:nvGrpSpPr>
          <p:cNvPr id="221" name="Group"/>
          <p:cNvGrpSpPr/>
          <p:nvPr/>
        </p:nvGrpSpPr>
        <p:grpSpPr>
          <a:xfrm>
            <a:off x="7852835" y="2217649"/>
            <a:ext cx="8666048" cy="5916207"/>
            <a:chOff x="0" y="0"/>
            <a:chExt cx="8666047" cy="5916205"/>
          </a:xfrm>
        </p:grpSpPr>
        <p:grpSp>
          <p:nvGrpSpPr>
            <p:cNvPr id="215" name="Group"/>
            <p:cNvGrpSpPr/>
            <p:nvPr/>
          </p:nvGrpSpPr>
          <p:grpSpPr>
            <a:xfrm>
              <a:off x="56866" y="0"/>
              <a:ext cx="8564598" cy="5916206"/>
              <a:chOff x="0" y="0"/>
              <a:chExt cx="8564597" cy="5916205"/>
            </a:xfrm>
          </p:grpSpPr>
          <p:sp>
            <p:nvSpPr>
              <p:cNvPr id="213" name="Circle"/>
              <p:cNvSpPr/>
              <p:nvPr/>
            </p:nvSpPr>
            <p:spPr>
              <a:xfrm>
                <a:off x="0" y="0"/>
                <a:ext cx="5913224" cy="5916206"/>
              </a:xfrm>
              <a:prstGeom prst="ellipse">
                <a:avLst/>
              </a:prstGeom>
              <a:gradFill flip="none" rotWithShape="1">
                <a:gsLst>
                  <a:gs pos="0">
                    <a:srgbClr val="FBE231">
                      <a:alpha val="75018"/>
                    </a:srgbClr>
                  </a:gs>
                  <a:gs pos="100000">
                    <a:srgbClr val="FF4D00">
                      <a:alpha val="75018"/>
                    </a:srgbClr>
                  </a:gs>
                </a:gsLst>
                <a:lin ang="5400000" scaled="0"/>
              </a:gradFill>
              <a:ln w="50800" cap="flat">
                <a:solidFill>
                  <a:srgbClr val="FFFFFF">
                    <a:alpha val="75018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</a:p>
            </p:txBody>
          </p:sp>
          <p:sp>
            <p:nvSpPr>
              <p:cNvPr id="214" name="Circle"/>
              <p:cNvSpPr/>
              <p:nvPr/>
            </p:nvSpPr>
            <p:spPr>
              <a:xfrm>
                <a:off x="2651373" y="0"/>
                <a:ext cx="5913225" cy="5916206"/>
              </a:xfrm>
              <a:prstGeom prst="ellipse">
                <a:avLst/>
              </a:prstGeom>
              <a:gradFill flip="none" rotWithShape="1">
                <a:gsLst>
                  <a:gs pos="0">
                    <a:srgbClr val="22C4F8">
                      <a:alpha val="75000"/>
                    </a:srgbClr>
                  </a:gs>
                  <a:gs pos="100000">
                    <a:srgbClr val="F20CEF">
                      <a:alpha val="75000"/>
                    </a:srgbClr>
                  </a:gs>
                </a:gsLst>
                <a:lin ang="5400000" scaled="0"/>
              </a:gradFill>
              <a:ln w="50800" cap="flat">
                <a:solidFill>
                  <a:srgbClr val="FFFFFF">
                    <a:alpha val="75000"/>
                  </a:srgb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defRPr sz="3200">
                    <a:solidFill>
                      <a:srgbClr val="000000"/>
                    </a:solidFill>
                    <a:latin typeface="Graphik Medium"/>
                    <a:ea typeface="Graphik Medium"/>
                    <a:cs typeface="Graphik Medium"/>
                    <a:sym typeface="Graphik Medium"/>
                  </a:defRPr>
                </a:pPr>
              </a:p>
            </p:txBody>
          </p:sp>
        </p:grpSp>
        <p:sp>
          <p:nvSpPr>
            <p:cNvPr id="216" name="A"/>
            <p:cNvSpPr txBox="1"/>
            <p:nvPr/>
          </p:nvSpPr>
          <p:spPr>
            <a:xfrm>
              <a:off x="0" y="0"/>
              <a:ext cx="768668" cy="9772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6000">
                  <a:solidFill>
                    <a:srgbClr val="FF9301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/>
              <a:r>
                <a:t>A</a:t>
              </a:r>
            </a:p>
          </p:txBody>
        </p:sp>
        <p:sp>
          <p:nvSpPr>
            <p:cNvPr id="217" name="A B"/>
            <p:cNvSpPr txBox="1"/>
            <p:nvPr/>
          </p:nvSpPr>
          <p:spPr>
            <a:xfrm>
              <a:off x="3263521" y="2469500"/>
              <a:ext cx="2151288" cy="9772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60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r>
                <a:t>A</a:t>
              </a:r>
              <a14:m>
                <m:oMath>
                  <m:r>
                    <a:rPr xmlns:a="http://schemas.openxmlformats.org/drawingml/2006/main" sz="6150" i="1">
                      <a:solidFill>
                        <a:srgbClr val="FEFEFE"/>
                      </a:solidFill>
                      <a:latin typeface="Cambria Math" panose="02040503050406030204" pitchFamily="18" charset="0"/>
                    </a:rPr>
                    <m:t>∩</m:t>
                  </m:r>
                </m:oMath>
              </a14:m>
              <a:r>
                <a:t>B</a:t>
              </a:r>
            </a:p>
          </p:txBody>
        </p:sp>
        <p:sp>
          <p:nvSpPr>
            <p:cNvPr id="218" name="B"/>
            <p:cNvSpPr txBox="1"/>
            <p:nvPr/>
          </p:nvSpPr>
          <p:spPr>
            <a:xfrm>
              <a:off x="7897379" y="0"/>
              <a:ext cx="768669" cy="9772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6000">
                  <a:solidFill>
                    <a:srgbClr val="00A2FF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/>
              <a:r>
                <a:t>B</a:t>
              </a:r>
            </a:p>
          </p:txBody>
        </p:sp>
        <p:sp>
          <p:nvSpPr>
            <p:cNvPr id="219" name="B/A"/>
            <p:cNvSpPr txBox="1"/>
            <p:nvPr/>
          </p:nvSpPr>
          <p:spPr>
            <a:xfrm>
              <a:off x="6410309" y="2469500"/>
              <a:ext cx="1724578" cy="9772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60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/>
              <a:r>
                <a:t>B/A</a:t>
              </a:r>
            </a:p>
          </p:txBody>
        </p:sp>
        <p:sp>
          <p:nvSpPr>
            <p:cNvPr id="220" name="Φ"/>
            <p:cNvSpPr txBox="1"/>
            <p:nvPr/>
          </p:nvSpPr>
          <p:spPr>
            <a:xfrm>
              <a:off x="543442" y="2469500"/>
              <a:ext cx="1724579" cy="9772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60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/>
              <a:r>
                <a:t>Φ</a:t>
              </a:r>
            </a:p>
          </p:txBody>
        </p:sp>
      </p:grpSp>
      <p:sp>
        <p:nvSpPr>
          <p:cNvPr id="222" name="Β/Α"/>
          <p:cNvSpPr txBox="1"/>
          <p:nvPr/>
        </p:nvSpPr>
        <p:spPr>
          <a:xfrm>
            <a:off x="19526165" y="7856951"/>
            <a:ext cx="660551" cy="495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Β/Α</a:t>
            </a:r>
          </a:p>
        </p:txBody>
      </p:sp>
      <p:sp>
        <p:nvSpPr>
          <p:cNvPr id="223" name="αR = 1.07"/>
          <p:cNvSpPr txBox="1"/>
          <p:nvPr/>
        </p:nvSpPr>
        <p:spPr>
          <a:xfrm>
            <a:off x="4071747" y="12708064"/>
            <a:ext cx="1367996" cy="520695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αR = 1.07</a:t>
            </a:r>
          </a:p>
        </p:txBody>
      </p:sp>
      <p:sp>
        <p:nvSpPr>
          <p:cNvPr id="224" name="αR = 1.99"/>
          <p:cNvSpPr txBox="1"/>
          <p:nvPr/>
        </p:nvSpPr>
        <p:spPr>
          <a:xfrm>
            <a:off x="11722206" y="12708064"/>
            <a:ext cx="1393599" cy="520695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αR = 1.99</a:t>
            </a:r>
          </a:p>
        </p:txBody>
      </p:sp>
      <p:sp>
        <p:nvSpPr>
          <p:cNvPr id="225" name="Slide Number"/>
          <p:cNvSpPr txBox="1"/>
          <p:nvPr>
            <p:ph type="sldNum" sz="quarter" idx="2"/>
          </p:nvPr>
        </p:nvSpPr>
        <p:spPr>
          <a:xfrm>
            <a:off x="12046496" y="13081000"/>
            <a:ext cx="278308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STDDB4V5_SELDB5.png" descr="STDDB4V5_SELDB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0979" y="532361"/>
            <a:ext cx="20242042" cy="126512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Optimisation problem"/>
          <p:cNvSpPr txBox="1"/>
          <p:nvPr>
            <p:ph type="title"/>
          </p:nvPr>
        </p:nvSpPr>
        <p:spPr>
          <a:xfrm>
            <a:off x="1497005" y="236346"/>
            <a:ext cx="21844001" cy="1557437"/>
          </a:xfrm>
          <a:prstGeom prst="rect">
            <a:avLst/>
          </a:prstGeom>
        </p:spPr>
        <p:txBody>
          <a:bodyPr/>
          <a:lstStyle/>
          <a:p>
            <a:pPr/>
            <a:r>
              <a:t>Optimisation problem</a:t>
            </a:r>
          </a:p>
        </p:txBody>
      </p:sp>
      <p:grpSp>
        <p:nvGrpSpPr>
          <p:cNvPr id="232" name="Group"/>
          <p:cNvGrpSpPr/>
          <p:nvPr/>
        </p:nvGrpSpPr>
        <p:grpSpPr>
          <a:xfrm>
            <a:off x="18473041" y="1692800"/>
            <a:ext cx="4144181" cy="5980898"/>
            <a:chOff x="25400" y="0"/>
            <a:chExt cx="4144180" cy="5980896"/>
          </a:xfrm>
        </p:grpSpPr>
        <p:graphicFrame>
          <p:nvGraphicFramePr>
            <p:cNvPr id="230" name="Table"/>
            <p:cNvGraphicFramePr/>
            <p:nvPr/>
          </p:nvGraphicFramePr>
          <p:xfrm>
            <a:off x="25400" y="729746"/>
            <a:ext cx="4144181" cy="5251151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{4C3C2611-4C71-4FC5-86AE-919BDF0F9419}</a:tableStyleId>
                </a:tblPr>
                <a:tblGrid>
                  <a:gridCol w="1032870"/>
                  <a:gridCol w="1032870"/>
                  <a:gridCol w="1032870"/>
                  <a:gridCol w="1032870"/>
                </a:tblGrid>
                <a:tr h="374174">
                  <a:tc>
                    <a:txBody>
                      <a:bodyPr/>
                      <a:lstStyle/>
                      <a:p>
                        <a:pPr defTabSz="914400">
                          <a:tabLst>
                            <a:tab pos="1663700" algn="l"/>
                          </a:tabLst>
                          <a:defRPr b="0" sz="3200"/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5E5E5E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tabLst>
                            <a:tab pos="1663700" algn="l"/>
                          </a:tabLst>
                          <a:defRPr b="0" sz="3200"/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5E5E5E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tabLst>
                            <a:tab pos="1663700" algn="l"/>
                          </a:tabLst>
                          <a:defRPr b="0" sz="3200"/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5E5E5E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tabLst>
                            <a:tab pos="1663700" algn="l"/>
                          </a:tabLst>
                          <a:defRPr b="0" sz="3200"/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5E5E5E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FF9153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231" name="Deviation set"/>
            <p:cNvSpPr txBox="1"/>
            <p:nvPr/>
          </p:nvSpPr>
          <p:spPr>
            <a:xfrm>
              <a:off x="1109227" y="0"/>
              <a:ext cx="1963827" cy="492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/>
              <a:r>
                <a:t>Deviation set</a:t>
              </a:r>
            </a:p>
          </p:txBody>
        </p:sp>
      </p:grpSp>
      <p:sp>
        <p:nvSpPr>
          <p:cNvPr id="233" name="+…"/>
          <p:cNvSpPr txBox="1"/>
          <p:nvPr/>
        </p:nvSpPr>
        <p:spPr>
          <a:xfrm>
            <a:off x="20166670" y="7994296"/>
            <a:ext cx="740243" cy="986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+</a:t>
            </a:r>
          </a:p>
          <a:p>
            <a: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A</a:t>
            </a:r>
            <a14:m>
              <m:oMath>
                <m:r>
                  <a:rPr xmlns:a="http://schemas.openxmlformats.org/drawingml/2006/main" sz="3450" i="1">
                    <a:solidFill>
                      <a:srgbClr val="FEFEFE"/>
                    </a:solidFill>
                    <a:latin typeface="Cambria Math" panose="02040503050406030204" pitchFamily="18" charset="0"/>
                  </a:rPr>
                  <m:t>∩</m:t>
                </m:r>
              </m:oMath>
            </a14:m>
            <a:r>
              <a:t>B</a:t>
            </a:r>
          </a:p>
        </p:txBody>
      </p:sp>
      <p:grpSp>
        <p:nvGrpSpPr>
          <p:cNvPr id="236" name="Group"/>
          <p:cNvGrpSpPr/>
          <p:nvPr/>
        </p:nvGrpSpPr>
        <p:grpSpPr>
          <a:xfrm>
            <a:off x="2237471" y="1692800"/>
            <a:ext cx="4144181" cy="5980898"/>
            <a:chOff x="25400" y="0"/>
            <a:chExt cx="4144180" cy="5980896"/>
          </a:xfrm>
        </p:grpSpPr>
        <p:graphicFrame>
          <p:nvGraphicFramePr>
            <p:cNvPr id="234" name="Table"/>
            <p:cNvGraphicFramePr/>
            <p:nvPr/>
          </p:nvGraphicFramePr>
          <p:xfrm>
            <a:off x="25400" y="729746"/>
            <a:ext cx="4144181" cy="5251151"/>
          </p:xfrm>
          <a:graphic xmlns:a="http://schemas.openxmlformats.org/drawingml/2006/main">
            <a:graphicData uri="http://schemas.openxmlformats.org/drawingml/2006/table">
              <a:tbl>
                <a:tblPr firstCol="0" firstRow="1" lastCol="0" lastRow="0" bandCol="0" bandRow="0" rtl="0">
                  <a:tableStyleId>{4C3C2611-4C71-4FC5-86AE-919BDF0F9419}</a:tableStyleId>
                </a:tblPr>
                <a:tblGrid>
                  <a:gridCol w="1032870"/>
                  <a:gridCol w="1032870"/>
                  <a:gridCol w="1032870"/>
                  <a:gridCol w="1032870"/>
                </a:tblGrid>
                <a:tr h="374174">
                  <a:tc>
                    <a:txBody>
                      <a:bodyPr/>
                      <a:lstStyle/>
                      <a:p>
                        <a:pPr defTabSz="914400">
                          <a:tabLst>
                            <a:tab pos="1663700" algn="l"/>
                          </a:tabLst>
                          <a:defRPr b="0" sz="3200"/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lnT w="12700">
                        <a:solidFill>
                          <a:srgbClr val="D5D5D5"/>
                        </a:solidFill>
                        <a:miter lim="400000"/>
                      </a:lnT>
                      <a:solidFill>
                        <a:srgbClr val="5E5E5E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tabLst>
                            <a:tab pos="1663700" algn="l"/>
                          </a:tabLst>
                          <a:defRPr b="0" sz="3200"/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5E5E5E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tabLst>
                            <a:tab pos="1663700" algn="l"/>
                          </a:tabLst>
                          <a:defRPr b="0" sz="3200"/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5E5E5E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tabLst>
                            <a:tab pos="1663700" algn="l"/>
                          </a:tabLst>
                          <a:defRPr b="0" sz="3200"/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5E5E5E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  <a:tr h="374174"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lnR w="12700">
                        <a:solidFill>
                          <a:srgbClr val="D5D5D5"/>
                        </a:solidFill>
                        <a:miter lim="400000"/>
                      </a:lnR>
                      <a:lnB w="12700">
                        <a:solidFill>
                          <a:srgbClr val="D5D5D5"/>
                        </a:solidFill>
                        <a:miter lim="400000"/>
                      </a:lnB>
                      <a:solidFill>
                        <a:srgbClr val="D5D5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lnL w="12700">
                        <a:solidFill>
                          <a:srgbClr val="D5D5D5"/>
                        </a:solidFill>
                        <a:miter lim="400000"/>
                      </a:lnL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3200">
                            <a:sym typeface="Graphik"/>
                          </a:defRPr>
                        </a:pPr>
                      </a:p>
                    </a:txBody>
                    <a:tcPr marL="50800" marR="50800" marT="50800" marB="50800" anchor="ctr" anchorCtr="0" horzOverflow="overflow">
                      <a:solidFill>
                        <a:srgbClr val="8751D5"/>
                      </a:solidFill>
                    </a:tcPr>
                  </a:tc>
                </a:tr>
              </a:tbl>
            </a:graphicData>
          </a:graphic>
        </p:graphicFrame>
        <p:sp>
          <p:nvSpPr>
            <p:cNvPr id="235" name="No deviation set"/>
            <p:cNvSpPr txBox="1"/>
            <p:nvPr/>
          </p:nvSpPr>
          <p:spPr>
            <a:xfrm>
              <a:off x="876969" y="0"/>
              <a:ext cx="2428342" cy="4922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/>
              <a:r>
                <a:t>No deviation set</a:t>
              </a:r>
            </a:p>
          </p:txBody>
        </p:sp>
      </p:grpSp>
      <p:sp>
        <p:nvSpPr>
          <p:cNvPr id="237" name="+…"/>
          <p:cNvSpPr txBox="1"/>
          <p:nvPr/>
        </p:nvSpPr>
        <p:spPr>
          <a:xfrm>
            <a:off x="3931099" y="7994296"/>
            <a:ext cx="740244" cy="986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+</a:t>
            </a:r>
          </a:p>
          <a:p>
            <a: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A</a:t>
            </a:r>
            <a14:m>
              <m:oMath>
                <m:r>
                  <a:rPr xmlns:a="http://schemas.openxmlformats.org/drawingml/2006/main" sz="3450" i="1">
                    <a:solidFill>
                      <a:srgbClr val="FEFEFE"/>
                    </a:solidFill>
                    <a:latin typeface="Cambria Math" panose="02040503050406030204" pitchFamily="18" charset="0"/>
                  </a:rPr>
                  <m:t>∩</m:t>
                </m:r>
              </m:oMath>
            </a14:m>
            <a:r>
              <a:t>B</a:t>
            </a:r>
          </a:p>
        </p:txBody>
      </p:sp>
      <p:sp>
        <p:nvSpPr>
          <p:cNvPr id="238" name="Line"/>
          <p:cNvSpPr/>
          <p:nvPr/>
        </p:nvSpPr>
        <p:spPr>
          <a:xfrm flipV="1">
            <a:off x="1753662" y="2456365"/>
            <a:ext cx="1" cy="2263684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929292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39" name="Line"/>
          <p:cNvSpPr/>
          <p:nvPr/>
        </p:nvSpPr>
        <p:spPr>
          <a:xfrm flipH="1">
            <a:off x="1753662" y="5382631"/>
            <a:ext cx="1" cy="2263684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929292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40" name="Equation"/>
          <p:cNvSpPr txBox="1"/>
          <p:nvPr/>
        </p:nvSpPr>
        <p:spPr>
          <a:xfrm>
            <a:off x="1635459" y="4908541"/>
            <a:ext cx="236406" cy="28559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2400" i="1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ℓ</m:t>
                      </m:r>
                    </m:e>
                    <m:sub>
                      <m:r>
                        <a:rPr xmlns:a="http://schemas.openxmlformats.org/drawingml/2006/main" sz="2400" i="1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</m:oMath>
              </m:oMathPara>
            </a14:m>
            <a:endParaRPr sz="2400">
              <a:solidFill>
                <a:srgbClr val="929292"/>
              </a:solidFill>
            </a:endParaRPr>
          </a:p>
        </p:txBody>
      </p:sp>
      <p:sp>
        <p:nvSpPr>
          <p:cNvPr id="241" name="Line"/>
          <p:cNvSpPr/>
          <p:nvPr/>
        </p:nvSpPr>
        <p:spPr>
          <a:xfrm flipV="1">
            <a:off x="23084350" y="2456365"/>
            <a:ext cx="1" cy="2263684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929292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42" name="Line"/>
          <p:cNvSpPr/>
          <p:nvPr/>
        </p:nvSpPr>
        <p:spPr>
          <a:xfrm>
            <a:off x="23084350" y="5382631"/>
            <a:ext cx="1" cy="2263684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929292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43" name="Equation"/>
          <p:cNvSpPr txBox="1"/>
          <p:nvPr/>
        </p:nvSpPr>
        <p:spPr>
          <a:xfrm>
            <a:off x="22966148" y="4908541"/>
            <a:ext cx="253718" cy="28559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2400" i="1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ℓ</m:t>
                      </m:r>
                    </m:e>
                    <m:sub>
                      <m:r>
                        <a:rPr xmlns:a="http://schemas.openxmlformats.org/drawingml/2006/main" sz="2400" i="1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b>
                  </m:sSub>
                </m:oMath>
              </m:oMathPara>
            </a14:m>
            <a:endParaRPr sz="2400">
              <a:solidFill>
                <a:srgbClr val="929292"/>
              </a:solidFill>
            </a:endParaRPr>
          </a:p>
        </p:txBody>
      </p:sp>
      <p:sp>
        <p:nvSpPr>
          <p:cNvPr id="244" name="Objectives"/>
          <p:cNvSpPr txBox="1"/>
          <p:nvPr/>
        </p:nvSpPr>
        <p:spPr>
          <a:xfrm>
            <a:off x="10343673" y="9208782"/>
            <a:ext cx="3696654" cy="1034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rPr sz="5500" u="sng"/>
              <a:t>Objectives</a:t>
            </a:r>
            <a:r>
              <a:t> </a:t>
            </a:r>
          </a:p>
        </p:txBody>
      </p:sp>
      <p:sp>
        <p:nvSpPr>
          <p:cNvPr id="245" name="Minimize…"/>
          <p:cNvSpPr txBox="1"/>
          <p:nvPr>
            <p:ph type="body" sz="quarter" idx="1"/>
          </p:nvPr>
        </p:nvSpPr>
        <p:spPr>
          <a:xfrm>
            <a:off x="1497005" y="10477604"/>
            <a:ext cx="21844001" cy="2848778"/>
          </a:xfrm>
          <a:prstGeom prst="rect">
            <a:avLst/>
          </a:prstGeom>
          <a:ln w="50800">
            <a:solidFill>
              <a:srgbClr val="FFFFFF"/>
            </a:solidFill>
          </a:ln>
        </p:spPr>
        <p:txBody>
          <a:bodyPr/>
          <a:lstStyle/>
          <a:p>
            <a:pPr marL="0" indent="0" algn="ctr">
              <a:buClrTx/>
              <a:buSzTx/>
              <a:buNone/>
            </a:pPr>
            <a:r>
              <a:t>Minimize </a:t>
            </a:r>
            <a14:m>
              <m:oMath>
                <m:sSub>
                  <m:e>
                    <m:r>
                      <a:rPr xmlns:a="http://schemas.openxmlformats.org/drawingml/2006/main" sz="63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ℓ</m:t>
                    </m:r>
                  </m:e>
                  <m:sub>
                    <m:r>
                      <a:rPr xmlns:a="http://schemas.openxmlformats.org/drawingml/2006/main" sz="63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2</m:t>
                    </m:r>
                  </m:sub>
                </m:sSub>
              </m:oMath>
            </a14:m>
          </a:p>
          <a:p>
            <a:pPr marL="0" indent="0" algn="ctr">
              <a:buClrTx/>
              <a:buSzTx/>
              <a:buNone/>
            </a:pPr>
            <a:r>
              <a:t>Maximize </a:t>
            </a:r>
            <a14:m>
              <m:oMath>
                <m:r>
                  <a:rPr xmlns:a="http://schemas.openxmlformats.org/drawingml/2006/main" sz="6050" i="1">
                    <a:solidFill>
                      <a:srgbClr val="FEFFFE"/>
                    </a:solidFill>
                    <a:latin typeface="Cambria Math" panose="02040503050406030204" pitchFamily="18" charset="0"/>
                  </a:rPr>
                  <m:t>|</m:t>
                </m:r>
                <m:sSub>
                  <m:e>
                    <m:sSub>
                      <m:e>
                        <m:r>
                          <a:rPr xmlns:a="http://schemas.openxmlformats.org/drawingml/2006/main" sz="6050" i="1">
                            <a:solidFill>
                              <a:srgbClr val="FEFFFE"/>
                            </a:solidFill>
                            <a:latin typeface="Cambria Math" panose="02040503050406030204" pitchFamily="18" charset="0"/>
                          </a:rPr>
                          <m:t>α</m:t>
                        </m:r>
                      </m:e>
                      <m:sub>
                        <m:r>
                          <a:rPr xmlns:a="http://schemas.openxmlformats.org/drawingml/2006/main" sz="6050" i="1">
                            <a:solidFill>
                              <a:srgbClr val="FEFFFE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sub>
                    </m:sSub>
                  </m:e>
                  <m:sub>
                    <m:r>
                      <a:rPr xmlns:a="http://schemas.openxmlformats.org/drawingml/2006/main" sz="60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xmlns:a="http://schemas.openxmlformats.org/drawingml/2006/main" sz="60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o</m:t>
                    </m:r>
                    <m:r>
                      <a:rPr xmlns:a="http://schemas.openxmlformats.org/drawingml/2006/main" sz="60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_</m:t>
                    </m:r>
                    <m:r>
                      <a:rPr xmlns:a="http://schemas.openxmlformats.org/drawingml/2006/main" sz="60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d</m:t>
                    </m:r>
                    <m:r>
                      <a:rPr xmlns:a="http://schemas.openxmlformats.org/drawingml/2006/main" sz="60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e</m:t>
                    </m:r>
                    <m:r>
                      <a:rPr xmlns:a="http://schemas.openxmlformats.org/drawingml/2006/main" sz="60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v</m:t>
                    </m:r>
                  </m:sub>
                </m:sSub>
                <m:r>
                  <a:rPr xmlns:a="http://schemas.openxmlformats.org/drawingml/2006/main" sz="6050" i="1">
                    <a:solidFill>
                      <a:srgbClr val="FEFFFE"/>
                    </a:solidFill>
                    <a:latin typeface="Cambria Math" panose="02040503050406030204" pitchFamily="18" charset="0"/>
                  </a:rPr>
                  <m:t>-</m:t>
                </m:r>
                <m:sSub>
                  <m:e>
                    <m:sSub>
                      <m:e>
                        <m:r>
                          <a:rPr xmlns:a="http://schemas.openxmlformats.org/drawingml/2006/main" sz="6050" i="1">
                            <a:solidFill>
                              <a:srgbClr val="FEFFFE"/>
                            </a:solidFill>
                            <a:latin typeface="Cambria Math" panose="02040503050406030204" pitchFamily="18" charset="0"/>
                          </a:rPr>
                          <m:t>α</m:t>
                        </m:r>
                      </m:e>
                      <m:sub>
                        <m:r>
                          <a:rPr xmlns:a="http://schemas.openxmlformats.org/drawingml/2006/main" sz="6050" i="1">
                            <a:solidFill>
                              <a:srgbClr val="FEFFFE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sub>
                    </m:sSub>
                  </m:e>
                  <m:sub>
                    <m:r>
                      <a:rPr xmlns:a="http://schemas.openxmlformats.org/drawingml/2006/main" sz="60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d</m:t>
                    </m:r>
                    <m:r>
                      <a:rPr xmlns:a="http://schemas.openxmlformats.org/drawingml/2006/main" sz="60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e</m:t>
                    </m:r>
                    <m:r>
                      <a:rPr xmlns:a="http://schemas.openxmlformats.org/drawingml/2006/main" sz="60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v</m:t>
                    </m:r>
                  </m:sub>
                </m:sSub>
                <m:r>
                  <a:rPr xmlns:a="http://schemas.openxmlformats.org/drawingml/2006/main" sz="6050" i="1">
                    <a:solidFill>
                      <a:srgbClr val="FEFFFE"/>
                    </a:solidFill>
                    <a:latin typeface="Cambria Math" panose="02040503050406030204" pitchFamily="18" charset="0"/>
                  </a:rPr>
                  <m:t>|</m:t>
                </m:r>
              </m:oMath>
            </a14:m>
            <a:r>
              <a:t> s.t  </a:t>
            </a:r>
            <a14:m>
              <m:oMath>
                <m:sSub>
                  <m:e>
                    <m:sSub>
                      <m:e>
                        <m:r>
                          <a:rPr xmlns:a="http://schemas.openxmlformats.org/drawingml/2006/main" sz="5900" i="1">
                            <a:solidFill>
                              <a:srgbClr val="FEFFFE"/>
                            </a:solidFill>
                            <a:latin typeface="Cambria Math" panose="02040503050406030204" pitchFamily="18" charset="0"/>
                          </a:rPr>
                          <m:t>α</m:t>
                        </m:r>
                      </m:e>
                      <m:sub>
                        <m:r>
                          <a:rPr xmlns:a="http://schemas.openxmlformats.org/drawingml/2006/main" sz="5900" i="1">
                            <a:solidFill>
                              <a:srgbClr val="FEFFFE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sub>
                    </m:sSub>
                  </m:e>
                  <m:sub>
                    <m:r>
                      <a:rPr xmlns:a="http://schemas.openxmlformats.org/drawingml/2006/main" sz="59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d</m:t>
                    </m:r>
                    <m:r>
                      <a:rPr xmlns:a="http://schemas.openxmlformats.org/drawingml/2006/main" sz="59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e</m:t>
                    </m:r>
                    <m:r>
                      <a:rPr xmlns:a="http://schemas.openxmlformats.org/drawingml/2006/main" sz="59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v</m:t>
                    </m:r>
                  </m:sub>
                </m:sSub>
                <m:r>
                  <a:rPr xmlns:a="http://schemas.openxmlformats.org/drawingml/2006/main" sz="5900" i="1">
                    <a:solidFill>
                      <a:srgbClr val="FEFFFE"/>
                    </a:solidFill>
                    <a:latin typeface="Cambria Math" panose="02040503050406030204" pitchFamily="18" charset="0"/>
                  </a:rPr>
                  <m:t>&lt;</m:t>
                </m:r>
                <m:sSub>
                  <m:e>
                    <m:sSub>
                      <m:e>
                        <m:r>
                          <a:rPr xmlns:a="http://schemas.openxmlformats.org/drawingml/2006/main" sz="5900" i="1">
                            <a:solidFill>
                              <a:srgbClr val="FEFFFE"/>
                            </a:solidFill>
                            <a:latin typeface="Cambria Math" panose="02040503050406030204" pitchFamily="18" charset="0"/>
                          </a:rPr>
                          <m:t>α</m:t>
                        </m:r>
                      </m:e>
                      <m:sub>
                        <m:r>
                          <a:rPr xmlns:a="http://schemas.openxmlformats.org/drawingml/2006/main" sz="5900" i="1">
                            <a:solidFill>
                              <a:srgbClr val="FEFFFE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sub>
                    </m:sSub>
                  </m:e>
                  <m:sub>
                    <m:r>
                      <a:rPr xmlns:a="http://schemas.openxmlformats.org/drawingml/2006/main" sz="59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xmlns:a="http://schemas.openxmlformats.org/drawingml/2006/main" sz="59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o</m:t>
                    </m:r>
                    <m:r>
                      <a:rPr xmlns:a="http://schemas.openxmlformats.org/drawingml/2006/main" sz="59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_</m:t>
                    </m:r>
                    <m:r>
                      <a:rPr xmlns:a="http://schemas.openxmlformats.org/drawingml/2006/main" sz="59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d</m:t>
                    </m:r>
                    <m:r>
                      <a:rPr xmlns:a="http://schemas.openxmlformats.org/drawingml/2006/main" sz="59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e</m:t>
                    </m:r>
                    <m:r>
                      <a:rPr xmlns:a="http://schemas.openxmlformats.org/drawingml/2006/main" sz="59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v</m:t>
                    </m:r>
                  </m:sub>
                </m:sSub>
              </m:oMath>
            </a14:m>
          </a:p>
        </p:txBody>
      </p:sp>
      <p:sp>
        <p:nvSpPr>
          <p:cNvPr id="246" name="αR"/>
          <p:cNvSpPr txBox="1"/>
          <p:nvPr/>
        </p:nvSpPr>
        <p:spPr>
          <a:xfrm>
            <a:off x="3032990" y="8827851"/>
            <a:ext cx="2536462" cy="1221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5000">
                <a:solidFill>
                  <a:srgbClr val="6B30E9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αR</a:t>
            </a:r>
            <a14:m>
              <m:oMath>
                <m:sSub>
                  <m:e/>
                  <m:sub>
                    <m:r>
                      <a:rPr xmlns:a="http://schemas.openxmlformats.org/drawingml/2006/main" sz="6150" i="1">
                        <a:solidFill>
                          <a:srgbClr val="6B30E8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xmlns:a="http://schemas.openxmlformats.org/drawingml/2006/main" sz="6150" i="1">
                        <a:solidFill>
                          <a:srgbClr val="6B30E8"/>
                        </a:solidFill>
                        <a:latin typeface="Cambria Math" panose="02040503050406030204" pitchFamily="18" charset="0"/>
                      </a:rPr>
                      <m:t>o</m:t>
                    </m:r>
                    <m:r>
                      <a:rPr xmlns:a="http://schemas.openxmlformats.org/drawingml/2006/main" sz="6150" i="1">
                        <a:solidFill>
                          <a:srgbClr val="6B30E8"/>
                        </a:solidFill>
                        <a:latin typeface="Cambria Math" panose="02040503050406030204" pitchFamily="18" charset="0"/>
                      </a:rPr>
                      <m:t>_</m:t>
                    </m:r>
                    <m:r>
                      <a:rPr xmlns:a="http://schemas.openxmlformats.org/drawingml/2006/main" sz="6150" i="1">
                        <a:solidFill>
                          <a:srgbClr val="6B30E8"/>
                        </a:solidFill>
                        <a:latin typeface="Cambria Math" panose="02040503050406030204" pitchFamily="18" charset="0"/>
                      </a:rPr>
                      <m:t>d</m:t>
                    </m:r>
                    <m:r>
                      <a:rPr xmlns:a="http://schemas.openxmlformats.org/drawingml/2006/main" sz="6150" i="1">
                        <a:solidFill>
                          <a:srgbClr val="6B30E8"/>
                        </a:solidFill>
                        <a:latin typeface="Cambria Math" panose="02040503050406030204" pitchFamily="18" charset="0"/>
                      </a:rPr>
                      <m:t>e</m:t>
                    </m:r>
                    <m:r>
                      <a:rPr xmlns:a="http://schemas.openxmlformats.org/drawingml/2006/main" sz="6150" i="1">
                        <a:solidFill>
                          <a:srgbClr val="6B30E8"/>
                        </a:solidFill>
                        <a:latin typeface="Cambria Math" panose="02040503050406030204" pitchFamily="18" charset="0"/>
                      </a:rPr>
                      <m:t>v</m:t>
                    </m:r>
                  </m:sub>
                </m:sSub>
              </m:oMath>
            </a14:m>
          </a:p>
        </p:txBody>
      </p:sp>
      <p:sp>
        <p:nvSpPr>
          <p:cNvPr id="247" name="αR"/>
          <p:cNvSpPr txBox="1"/>
          <p:nvPr/>
        </p:nvSpPr>
        <p:spPr>
          <a:xfrm>
            <a:off x="19681752" y="8857325"/>
            <a:ext cx="1710079" cy="1162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5000">
                <a:solidFill>
                  <a:srgbClr val="FF9153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αR</a:t>
            </a:r>
            <a14:m>
              <m:oMath>
                <m:sSub>
                  <m:e/>
                  <m:sub>
                    <m:r>
                      <a:rPr xmlns:a="http://schemas.openxmlformats.org/drawingml/2006/main" sz="6250" i="1">
                        <a:solidFill>
                          <a:srgbClr val="FF9052"/>
                        </a:solidFill>
                        <a:latin typeface="Cambria Math" panose="02040503050406030204" pitchFamily="18" charset="0"/>
                      </a:rPr>
                      <m:t>d</m:t>
                    </m:r>
                    <m:r>
                      <a:rPr xmlns:a="http://schemas.openxmlformats.org/drawingml/2006/main" sz="6250" i="1">
                        <a:solidFill>
                          <a:srgbClr val="FF9052"/>
                        </a:solidFill>
                        <a:latin typeface="Cambria Math" panose="02040503050406030204" pitchFamily="18" charset="0"/>
                      </a:rPr>
                      <m:t>e</m:t>
                    </m:r>
                    <m:r>
                      <a:rPr xmlns:a="http://schemas.openxmlformats.org/drawingml/2006/main" sz="6250" i="1">
                        <a:solidFill>
                          <a:srgbClr val="FF9052"/>
                        </a:solidFill>
                        <a:latin typeface="Cambria Math" panose="02040503050406030204" pitchFamily="18" charset="0"/>
                      </a:rPr>
                      <m:t>v</m:t>
                    </m:r>
                  </m:sub>
                </m:sSub>
              </m:oMath>
            </a14:m>
          </a:p>
        </p:txBody>
      </p:sp>
      <p:sp>
        <p:nvSpPr>
          <p:cNvPr id="248" name="Slide Number"/>
          <p:cNvSpPr txBox="1"/>
          <p:nvPr>
            <p:ph type="sldNum" sz="quarter" idx="2"/>
          </p:nvPr>
        </p:nvSpPr>
        <p:spPr>
          <a:xfrm>
            <a:off x="12055157" y="13081000"/>
            <a:ext cx="260986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49" name="alpha_R_deviation.png" descr="alpha_R_devia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03420" y="2179041"/>
            <a:ext cx="10631172" cy="66444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Multi-collinearity"/>
          <p:cNvSpPr txBox="1"/>
          <p:nvPr>
            <p:ph type="title"/>
          </p:nvPr>
        </p:nvSpPr>
        <p:spPr>
          <a:xfrm>
            <a:off x="7918853" y="14056"/>
            <a:ext cx="8546294" cy="1557437"/>
          </a:xfrm>
          <a:prstGeom prst="rect">
            <a:avLst/>
          </a:prstGeom>
        </p:spPr>
        <p:txBody>
          <a:bodyPr/>
          <a:lstStyle/>
          <a:p>
            <a:pPr/>
            <a:r>
              <a:t>Multi-collinearity</a:t>
            </a:r>
          </a:p>
        </p:txBody>
      </p:sp>
      <p:sp>
        <p:nvSpPr>
          <p:cNvPr id="252" name="Slide Number"/>
          <p:cNvSpPr txBox="1"/>
          <p:nvPr>
            <p:ph type="sldNum" sz="quarter" idx="2"/>
          </p:nvPr>
        </p:nvSpPr>
        <p:spPr>
          <a:xfrm>
            <a:off x="12043702" y="130810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aphicFrame>
        <p:nvGraphicFramePr>
          <p:cNvPr id="253" name="Table"/>
          <p:cNvGraphicFramePr/>
          <p:nvPr/>
        </p:nvGraphicFramePr>
        <p:xfrm>
          <a:off x="12971918" y="8607552"/>
          <a:ext cx="3431718" cy="4362113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1013915"/>
                <a:gridCol w="1497293"/>
                <a:gridCol w="907807"/>
              </a:tblGrid>
              <a:tr h="62134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z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αx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αy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</a:tr>
              <a:tr h="62134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-9.0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-0.36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0.32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  <a:tr h="62134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-1.0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-0.2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0.63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  <a:tr h="62134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0.0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-0.18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0.68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  <a:tr h="62134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3.0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-0.12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0.79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  <a:tr h="62134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5.0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-0.083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0.86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  <a:tr h="621344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10.0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0.012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1.1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</a:tbl>
          </a:graphicData>
        </a:graphic>
      </p:graphicFrame>
      <p:pic>
        <p:nvPicPr>
          <p:cNvPr id="254" name="Rounded Rectangle Rounded rectangle" descr="Rounded Rectangle Rounded rectangl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883" y="1615481"/>
            <a:ext cx="23852839" cy="6081913"/>
          </a:xfrm>
          <a:prstGeom prst="rect">
            <a:avLst/>
          </a:prstGeom>
        </p:spPr>
      </p:pic>
      <p:pic>
        <p:nvPicPr>
          <p:cNvPr id="256" name="Rounded Rectangle Rounded rectangle" descr="Rounded Rectangle Rounded rectangl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883" y="7737496"/>
            <a:ext cx="23852839" cy="6081912"/>
          </a:xfrm>
          <a:prstGeom prst="rect">
            <a:avLst/>
          </a:prstGeom>
        </p:spPr>
      </p:pic>
      <p:sp>
        <p:nvSpPr>
          <p:cNvPr id="258" name="Uncorrelated clusters"/>
          <p:cNvSpPr txBox="1"/>
          <p:nvPr/>
        </p:nvSpPr>
        <p:spPr>
          <a:xfrm>
            <a:off x="12384359" y="2133322"/>
            <a:ext cx="963059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sz="5400">
                <a:gradFill flip="none" rotWithShape="1">
                  <a:gsLst>
                    <a:gs pos="0">
                      <a:srgbClr val="18E7CF"/>
                    </a:gs>
                    <a:gs pos="100000">
                      <a:schemeClr val="accent1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Uncorrelated clusters</a:t>
            </a:r>
          </a:p>
        </p:txBody>
      </p:sp>
      <p:sp>
        <p:nvSpPr>
          <p:cNvPr id="259" name="Correlated variables"/>
          <p:cNvSpPr txBox="1"/>
          <p:nvPr/>
        </p:nvSpPr>
        <p:spPr>
          <a:xfrm>
            <a:off x="2050786" y="8263264"/>
            <a:ext cx="963059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sz="5400">
                <a:gradFill flip="none" rotWithShape="1">
                  <a:gsLst>
                    <a:gs pos="0">
                      <a:srgbClr val="FF644E"/>
                    </a:gs>
                    <a:gs pos="100000">
                      <a:schemeClr val="accent4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Correlated variables</a:t>
            </a:r>
          </a:p>
        </p:txBody>
      </p:sp>
      <p:sp>
        <p:nvSpPr>
          <p:cNvPr id="260" name="Equation"/>
          <p:cNvSpPr txBox="1"/>
          <p:nvPr/>
        </p:nvSpPr>
        <p:spPr>
          <a:xfrm>
            <a:off x="5904905" y="9510331"/>
            <a:ext cx="1922357" cy="63848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700" i="1">
                      <a:solidFill>
                        <a:srgbClr val="FFFFFF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700" i="1">
                      <a:solidFill>
                        <a:srgbClr val="FFFFFF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700" i="1">
                      <a:solidFill>
                        <a:srgbClr val="FFFFFF"/>
                      </a:solidFill>
                      <a:latin typeface="Cambria Math" panose="02040503050406030204" pitchFamily="18" charset="0"/>
                    </a:rPr>
                    <m:t>2</m:t>
                  </m:r>
                  <m:r>
                    <a:rPr xmlns:a="http://schemas.openxmlformats.org/drawingml/2006/main" sz="5700" i="1">
                      <a:solidFill>
                        <a:srgbClr val="FFFFFF"/>
                      </a:solidFill>
                      <a:latin typeface="Cambria Math" panose="02040503050406030204" pitchFamily="18" charset="0"/>
                    </a:rPr>
                    <m:t>x</m:t>
                  </m:r>
                </m:oMath>
              </m:oMathPara>
            </a14:m>
            <a:endParaRPr sz="5700">
              <a:solidFill>
                <a:srgbClr val="929292"/>
              </a:solidFill>
            </a:endParaRPr>
          </a:p>
        </p:txBody>
      </p:sp>
      <p:sp>
        <p:nvSpPr>
          <p:cNvPr id="261" name="N (dimensionality of predictor space) clusters provide sufficient data to determine a pseudo stable regression hyperplane"/>
          <p:cNvSpPr txBox="1"/>
          <p:nvPr>
            <p:ph type="body" sz="quarter" idx="1"/>
          </p:nvPr>
        </p:nvSpPr>
        <p:spPr>
          <a:xfrm>
            <a:off x="12592381" y="3711151"/>
            <a:ext cx="10069027" cy="2942067"/>
          </a:xfrm>
          <a:prstGeom prst="rect">
            <a:avLst/>
          </a:prstGeom>
        </p:spPr>
        <p:txBody>
          <a:bodyPr/>
          <a:lstStyle>
            <a:lvl1pPr marL="497331" indent="-497331" defTabSz="2170176">
              <a:spcBef>
                <a:spcPts val="2100"/>
              </a:spcBef>
              <a:defRPr sz="4272"/>
            </a:lvl1pPr>
          </a:lstStyle>
          <a:p>
            <a:pPr/>
            <a:r>
              <a:t>N (dimensionality of predictor space) clusters provide sufficient data to determine a pseudo stable regression hyperplane</a:t>
            </a:r>
          </a:p>
        </p:txBody>
      </p:sp>
      <p:graphicFrame>
        <p:nvGraphicFramePr>
          <p:cNvPr id="262" name="Table"/>
          <p:cNvGraphicFramePr/>
          <p:nvPr/>
        </p:nvGraphicFramePr>
        <p:xfrm>
          <a:off x="7800237" y="2375484"/>
          <a:ext cx="3414626" cy="4372197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{4C3C2611-4C71-4FC5-86AE-919BDF0F9419}</a:tableStyleId>
              </a:tblPr>
              <a:tblGrid>
                <a:gridCol w="1001936"/>
                <a:gridCol w="1258246"/>
                <a:gridCol w="1141741"/>
              </a:tblGrid>
              <a:tr h="62278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z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αx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αy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</a:tr>
              <a:tr h="62278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-10.0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-0.59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0.099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  <a:tr h="62278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-6.0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-0.47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0.32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  <a:tr h="62278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-2.0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-0.34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0.5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  <a:tr h="62278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2.0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-0.21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0.7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  <a:tr h="62278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6.0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-0.084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0.9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  <a:tr h="62278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>
                          <a:solidFill>
                            <a:srgbClr val="FFFFFF"/>
                          </a:solidFill>
                          <a:sym typeface="Graphik Semibold"/>
                        </a:rPr>
                        <a:t>10.0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0.026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200"/>
                        <a:t>1.1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18E7CF"/>
                    </a:solidFill>
                  </a:tcPr>
                </a:tc>
              </a:tr>
            </a:tbl>
          </a:graphicData>
        </a:graphic>
      </p:graphicFrame>
      <p:sp>
        <p:nvSpPr>
          <p:cNvPr id="263" name="It is clear that the smallest deviations in data cause wild fluctuations in coefficients"/>
          <p:cNvSpPr txBox="1"/>
          <p:nvPr/>
        </p:nvSpPr>
        <p:spPr>
          <a:xfrm>
            <a:off x="1831570" y="10379876"/>
            <a:ext cx="10069027" cy="2942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58800" indent="-558800" algn="l" defTabSz="2438400">
              <a:spcBef>
                <a:spcPts val="2400"/>
              </a:spcBef>
              <a:buClr>
                <a:srgbClr val="FFFFFF"/>
              </a:buClr>
              <a:buSzPct val="100000"/>
              <a:buChar char="•"/>
              <a:defRPr sz="48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It is clear that the smallest deviations in data cause wild fluctuations in coefficients</a:t>
            </a:r>
          </a:p>
        </p:txBody>
      </p:sp>
      <p:pic>
        <p:nvPicPr>
          <p:cNvPr id="264" name="uncorrelated.gif" descr="uncorrelated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0129" y="2397806"/>
            <a:ext cx="6472280" cy="43148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65" name="collinear.gif" descr="collinear.gif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742229" y="8624832"/>
            <a:ext cx="6472280" cy="43148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lassific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Classification</a:t>
            </a:r>
          </a:p>
        </p:txBody>
      </p:sp>
      <p:sp>
        <p:nvSpPr>
          <p:cNvPr id="268" name="Slide Number"/>
          <p:cNvSpPr txBox="1"/>
          <p:nvPr>
            <p:ph type="sldNum" sz="quarter" idx="2"/>
          </p:nvPr>
        </p:nvSpPr>
        <p:spPr>
          <a:xfrm>
            <a:off x="12041885" y="13081000"/>
            <a:ext cx="287529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69" name="RF.png" descr="RF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6976" y="4790883"/>
            <a:ext cx="11078150" cy="7385434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Can we find a well defined boundary in a (to be determined) feature space…"/>
          <p:cNvSpPr txBox="1"/>
          <p:nvPr>
            <p:ph type="body" sz="half" idx="1"/>
          </p:nvPr>
        </p:nvSpPr>
        <p:spPr>
          <a:xfrm>
            <a:off x="12847926" y="4267199"/>
            <a:ext cx="10266074" cy="8432801"/>
          </a:xfrm>
          <a:prstGeom prst="rect">
            <a:avLst/>
          </a:prstGeom>
        </p:spPr>
        <p:txBody>
          <a:bodyPr/>
          <a:lstStyle/>
          <a:p>
            <a:pPr/>
            <a:r>
              <a:t>Can we find a well defined boundary in a (to be determined) feature space</a:t>
            </a:r>
          </a:p>
          <a:p>
            <a:pPr/>
            <a:r>
              <a:t>Can we make sense of that boundary </a:t>
            </a:r>
          </a:p>
          <a:p>
            <a:pPr lvl="1"/>
            <a:r>
              <a:t>Physically</a:t>
            </a:r>
          </a:p>
          <a:p>
            <a:pPr lvl="1"/>
            <a:r>
              <a:t>With a data driven relation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929292"/>
      </a:dk1>
      <a:lt1>
        <a:srgbClr val="810092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2929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2929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810092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